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x="18288000" cy="10287000"/>
  <p:notesSz cx="6858000" cy="9144000"/>
  <p:embeddedFontLst>
    <p:embeddedFont>
      <p:font typeface="Bungee" charset="1" panose="00000000000000000000"/>
      <p:regular r:id="rId40"/>
    </p:embeddedFont>
    <p:embeddedFont>
      <p:font typeface="Krub Bold" charset="1" panose="00000800000000000000"/>
      <p:regular r:id="rId41"/>
    </p:embeddedFont>
    <p:embeddedFont>
      <p:font typeface="Noto Serif Display" charset="1" panose="02020502080505020204"/>
      <p:regular r:id="rId42"/>
    </p:embeddedFont>
    <p:embeddedFont>
      <p:font typeface="Krub" charset="1" panose="00000500000000000000"/>
      <p:regular r:id="rId43"/>
    </p:embeddedFont>
    <p:embeddedFont>
      <p:font typeface="Open Sans" charset="1" panose="020B0606030504020204"/>
      <p:regular r:id="rId44"/>
    </p:embeddedFont>
    <p:embeddedFont>
      <p:font typeface="Canva Sans" charset="1" panose="020B0503030501040103"/>
      <p:regular r:id="rId45"/>
    </p:embeddedFont>
    <p:embeddedFont>
      <p:font typeface="Canva Sans Bold" charset="1" panose="020B0803030501040103"/>
      <p:regular r:id="rId46"/>
    </p:embeddedFont>
    <p:embeddedFont>
      <p:font typeface="Open Sans Bold" charset="1" panose="020B0806030504020204"/>
      <p:regular r:id="rId47"/>
    </p:embeddedFont>
    <p:embeddedFont>
      <p:font typeface="Noto Serif Display Bold" charset="1" panose="02020802080505020204"/>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svg" Type="http://schemas.openxmlformats.org/officeDocument/2006/relationships/image"/><Relationship Id="rId4" Target="../media/image10.pn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30.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1.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3.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4.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16.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 Id="rId4" Target="../media/image17.pn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2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3966039" y="1969293"/>
            <a:ext cx="10486600" cy="4477328"/>
          </a:xfrm>
          <a:prstGeom prst="rect">
            <a:avLst/>
          </a:prstGeom>
        </p:spPr>
        <p:txBody>
          <a:bodyPr anchor="t" rtlCol="false" tIns="0" lIns="0" bIns="0" rIns="0">
            <a:spAutoFit/>
          </a:bodyPr>
          <a:lstStyle/>
          <a:p>
            <a:pPr algn="ctr">
              <a:lnSpc>
                <a:spcPts val="15914"/>
              </a:lnSpc>
            </a:pPr>
            <a:r>
              <a:rPr lang="en-US" sz="16407">
                <a:solidFill>
                  <a:srgbClr val="090147"/>
                </a:solidFill>
                <a:latin typeface="Bungee"/>
                <a:ea typeface="Bungee"/>
                <a:cs typeface="Bungee"/>
                <a:sym typeface="Bungee"/>
              </a:rPr>
              <a:t>Bai tap lab 1</a:t>
            </a:r>
          </a:p>
        </p:txBody>
      </p:sp>
      <p:sp>
        <p:nvSpPr>
          <p:cNvPr name="Freeform 3" id="3"/>
          <p:cNvSpPr/>
          <p:nvPr/>
        </p:nvSpPr>
        <p:spPr>
          <a:xfrm flipH="false" flipV="false" rot="0">
            <a:off x="-652637" y="-721895"/>
            <a:ext cx="4062430" cy="4114800"/>
          </a:xfrm>
          <a:custGeom>
            <a:avLst/>
            <a:gdLst/>
            <a:ahLst/>
            <a:cxnLst/>
            <a:rect r="r" b="b" t="t" l="l"/>
            <a:pathLst>
              <a:path h="4114800" w="406243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8884" y="7041092"/>
            <a:ext cx="5174922" cy="5172766"/>
          </a:xfrm>
          <a:custGeom>
            <a:avLst/>
            <a:gdLst/>
            <a:ahLst/>
            <a:cxnLst/>
            <a:rect r="r" b="b" t="t" l="l"/>
            <a:pathLst>
              <a:path h="5172766" w="5174922">
                <a:moveTo>
                  <a:pt x="0" y="0"/>
                </a:moveTo>
                <a:lnTo>
                  <a:pt x="5174923" y="0"/>
                </a:lnTo>
                <a:lnTo>
                  <a:pt x="5174923" y="5172766"/>
                </a:lnTo>
                <a:lnTo>
                  <a:pt x="0" y="5172766"/>
                </a:lnTo>
                <a:lnTo>
                  <a:pt x="0" y="0"/>
                </a:lnTo>
                <a:close/>
              </a:path>
            </a:pathLst>
          </a:custGeom>
          <a:blipFill>
            <a:blip r:embed="rId4"/>
            <a:stretch>
              <a:fillRect l="0" t="0" r="0" b="0"/>
            </a:stretch>
          </a:blipFill>
        </p:spPr>
      </p:sp>
      <p:sp>
        <p:nvSpPr>
          <p:cNvPr name="Freeform 5" id="5"/>
          <p:cNvSpPr/>
          <p:nvPr/>
        </p:nvSpPr>
        <p:spPr>
          <a:xfrm flipH="false" flipV="false" rot="0">
            <a:off x="15626612" y="6915959"/>
            <a:ext cx="6733446" cy="7030847"/>
          </a:xfrm>
          <a:custGeom>
            <a:avLst/>
            <a:gdLst/>
            <a:ahLst/>
            <a:cxnLst/>
            <a:rect r="r" b="b" t="t" l="l"/>
            <a:pathLst>
              <a:path h="7030847" w="6733446">
                <a:moveTo>
                  <a:pt x="0" y="0"/>
                </a:moveTo>
                <a:lnTo>
                  <a:pt x="6733446" y="0"/>
                </a:lnTo>
                <a:lnTo>
                  <a:pt x="6733446" y="7030847"/>
                </a:lnTo>
                <a:lnTo>
                  <a:pt x="0" y="70308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882600" y="-1557683"/>
            <a:ext cx="5174922" cy="5172766"/>
          </a:xfrm>
          <a:custGeom>
            <a:avLst/>
            <a:gdLst/>
            <a:ahLst/>
            <a:cxnLst/>
            <a:rect r="r" b="b" t="t" l="l"/>
            <a:pathLst>
              <a:path h="5172766" w="5174922">
                <a:moveTo>
                  <a:pt x="0" y="0"/>
                </a:moveTo>
                <a:lnTo>
                  <a:pt x="5174922" y="0"/>
                </a:lnTo>
                <a:lnTo>
                  <a:pt x="5174922" y="5172766"/>
                </a:lnTo>
                <a:lnTo>
                  <a:pt x="0" y="5172766"/>
                </a:lnTo>
                <a:lnTo>
                  <a:pt x="0" y="0"/>
                </a:lnTo>
                <a:close/>
              </a:path>
            </a:pathLst>
          </a:custGeom>
          <a:blipFill>
            <a:blip r:embed="rId4"/>
            <a:stretch>
              <a:fillRect l="0" t="0" r="0" b="0"/>
            </a:stretch>
          </a:blipFill>
        </p:spPr>
      </p:sp>
      <p:grpSp>
        <p:nvGrpSpPr>
          <p:cNvPr name="Group 7" id="7"/>
          <p:cNvGrpSpPr/>
          <p:nvPr/>
        </p:nvGrpSpPr>
        <p:grpSpPr>
          <a:xfrm rot="0">
            <a:off x="6618371" y="6818096"/>
            <a:ext cx="4950995" cy="880311"/>
            <a:chOff x="0" y="0"/>
            <a:chExt cx="1303966" cy="231851"/>
          </a:xfrm>
        </p:grpSpPr>
        <p:sp>
          <p:nvSpPr>
            <p:cNvPr name="Freeform 8" id="8"/>
            <p:cNvSpPr/>
            <p:nvPr/>
          </p:nvSpPr>
          <p:spPr>
            <a:xfrm flipH="false" flipV="false" rot="0">
              <a:off x="0" y="0"/>
              <a:ext cx="1303966" cy="231851"/>
            </a:xfrm>
            <a:custGeom>
              <a:avLst/>
              <a:gdLst/>
              <a:ahLst/>
              <a:cxnLst/>
              <a:rect r="r" b="b" t="t" l="l"/>
              <a:pathLst>
                <a:path h="231851" w="1303966">
                  <a:moveTo>
                    <a:pt x="79163" y="0"/>
                  </a:moveTo>
                  <a:lnTo>
                    <a:pt x="1224803" y="0"/>
                  </a:lnTo>
                  <a:cubicBezTo>
                    <a:pt x="1268523" y="0"/>
                    <a:pt x="1303966" y="35442"/>
                    <a:pt x="1303966" y="79163"/>
                  </a:cubicBezTo>
                  <a:lnTo>
                    <a:pt x="1303966" y="152689"/>
                  </a:lnTo>
                  <a:cubicBezTo>
                    <a:pt x="1303966" y="173684"/>
                    <a:pt x="1295625" y="193819"/>
                    <a:pt x="1280779" y="208665"/>
                  </a:cubicBezTo>
                  <a:cubicBezTo>
                    <a:pt x="1265933" y="223511"/>
                    <a:pt x="1245798" y="231851"/>
                    <a:pt x="1224803" y="231851"/>
                  </a:cubicBezTo>
                  <a:lnTo>
                    <a:pt x="79163" y="231851"/>
                  </a:lnTo>
                  <a:cubicBezTo>
                    <a:pt x="58168" y="231851"/>
                    <a:pt x="38032" y="223511"/>
                    <a:pt x="23186" y="208665"/>
                  </a:cubicBezTo>
                  <a:cubicBezTo>
                    <a:pt x="8340" y="193819"/>
                    <a:pt x="0" y="173684"/>
                    <a:pt x="0" y="152689"/>
                  </a:cubicBezTo>
                  <a:lnTo>
                    <a:pt x="0" y="79163"/>
                  </a:lnTo>
                  <a:cubicBezTo>
                    <a:pt x="0" y="58168"/>
                    <a:pt x="8340" y="38032"/>
                    <a:pt x="23186" y="23186"/>
                  </a:cubicBezTo>
                  <a:cubicBezTo>
                    <a:pt x="38032" y="8340"/>
                    <a:pt x="58168" y="0"/>
                    <a:pt x="79163" y="0"/>
                  </a:cubicBezTo>
                  <a:close/>
                </a:path>
              </a:pathLst>
            </a:custGeom>
            <a:gradFill rotWithShape="true">
              <a:gsLst>
                <a:gs pos="0">
                  <a:srgbClr val="2D8BBA">
                    <a:alpha val="100000"/>
                  </a:srgbClr>
                </a:gs>
                <a:gs pos="100000">
                  <a:srgbClr val="192385">
                    <a:alpha val="100000"/>
                  </a:srgbClr>
                </a:gs>
              </a:gsLst>
              <a:lin ang="0"/>
            </a:gradFill>
          </p:spPr>
        </p:sp>
        <p:sp>
          <p:nvSpPr>
            <p:cNvPr name="TextBox 9" id="9"/>
            <p:cNvSpPr txBox="true"/>
            <p:nvPr/>
          </p:nvSpPr>
          <p:spPr>
            <a:xfrm>
              <a:off x="0" y="-38100"/>
              <a:ext cx="1303966" cy="269951"/>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6300712" y="-1889926"/>
            <a:ext cx="4420195" cy="4114800"/>
          </a:xfrm>
          <a:custGeom>
            <a:avLst/>
            <a:gdLst/>
            <a:ahLst/>
            <a:cxnLst/>
            <a:rect r="r" b="b" t="t" l="l"/>
            <a:pathLst>
              <a:path h="4114800" w="4420195">
                <a:moveTo>
                  <a:pt x="0" y="0"/>
                </a:moveTo>
                <a:lnTo>
                  <a:pt x="4420195" y="0"/>
                </a:lnTo>
                <a:lnTo>
                  <a:pt x="4420195" y="4114800"/>
                </a:lnTo>
                <a:lnTo>
                  <a:pt x="0" y="4114800"/>
                </a:lnTo>
                <a:lnTo>
                  <a:pt x="0" y="0"/>
                </a:lnTo>
                <a:close/>
              </a:path>
            </a:pathLst>
          </a:custGeom>
          <a:blipFill>
            <a:blip r:embed="rId7">
              <a:alphaModFix amt="46000"/>
              <a:extLst>
                <a:ext uri="{96DAC541-7B7A-43D3-8B79-37D633B846F1}">
                  <asvg:svgBlip xmlns:asvg="http://schemas.microsoft.com/office/drawing/2016/SVG/main" r:embed="rId8"/>
                </a:ext>
              </a:extLst>
            </a:blip>
            <a:stretch>
              <a:fillRect l="0" t="0" r="0" b="0"/>
            </a:stretch>
          </a:blipFill>
        </p:spPr>
      </p:sp>
      <p:sp>
        <p:nvSpPr>
          <p:cNvPr name="TextBox 11" id="11"/>
          <p:cNvSpPr txBox="true"/>
          <p:nvPr/>
        </p:nvSpPr>
        <p:spPr>
          <a:xfrm rot="0">
            <a:off x="5879607" y="6830234"/>
            <a:ext cx="6528787" cy="770310"/>
          </a:xfrm>
          <a:prstGeom prst="rect">
            <a:avLst/>
          </a:prstGeom>
        </p:spPr>
        <p:txBody>
          <a:bodyPr anchor="t" rtlCol="false" tIns="0" lIns="0" bIns="0" rIns="0">
            <a:spAutoFit/>
          </a:bodyPr>
          <a:lstStyle/>
          <a:p>
            <a:pPr algn="ctr">
              <a:lnSpc>
                <a:spcPts val="6366"/>
              </a:lnSpc>
            </a:pPr>
            <a:r>
              <a:rPr lang="en-US" b="true" sz="4547" spc="50">
                <a:solidFill>
                  <a:srgbClr val="FFFFFF"/>
                </a:solidFill>
                <a:latin typeface="Krub Bold"/>
                <a:ea typeface="Krub Bold"/>
                <a:cs typeface="Krub Bold"/>
                <a:sym typeface="Krub Bold"/>
              </a:rPr>
              <a:t>Presentation</a:t>
            </a:r>
          </a:p>
        </p:txBody>
      </p:sp>
      <p:sp>
        <p:nvSpPr>
          <p:cNvPr name="Freeform 12" id="12"/>
          <p:cNvSpPr/>
          <p:nvPr/>
        </p:nvSpPr>
        <p:spPr>
          <a:xfrm flipH="false" flipV="false" rot="-10321493">
            <a:off x="6300712" y="8352127"/>
            <a:ext cx="4420195" cy="4114800"/>
          </a:xfrm>
          <a:custGeom>
            <a:avLst/>
            <a:gdLst/>
            <a:ahLst/>
            <a:cxnLst/>
            <a:rect r="r" b="b" t="t" l="l"/>
            <a:pathLst>
              <a:path h="4114800" w="4420195">
                <a:moveTo>
                  <a:pt x="0" y="0"/>
                </a:moveTo>
                <a:lnTo>
                  <a:pt x="4420195" y="0"/>
                </a:lnTo>
                <a:lnTo>
                  <a:pt x="4420195" y="4114800"/>
                </a:lnTo>
                <a:lnTo>
                  <a:pt x="0" y="4114800"/>
                </a:lnTo>
                <a:lnTo>
                  <a:pt x="0" y="0"/>
                </a:lnTo>
                <a:close/>
              </a:path>
            </a:pathLst>
          </a:custGeom>
          <a:blipFill>
            <a:blip r:embed="rId7">
              <a:alphaModFix amt="46000"/>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71937" y="-2584024"/>
            <a:ext cx="4062430" cy="4114800"/>
          </a:xfrm>
          <a:custGeom>
            <a:avLst/>
            <a:gdLst/>
            <a:ahLst/>
            <a:cxnLst/>
            <a:rect r="r" b="b" t="t" l="l"/>
            <a:pathLst>
              <a:path h="4114800" w="406243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777452" y="4262163"/>
            <a:ext cx="5924025" cy="4546689"/>
          </a:xfrm>
          <a:custGeom>
            <a:avLst/>
            <a:gdLst/>
            <a:ahLst/>
            <a:cxnLst/>
            <a:rect r="r" b="b" t="t" l="l"/>
            <a:pathLst>
              <a:path h="4546689" w="5924025">
                <a:moveTo>
                  <a:pt x="0" y="0"/>
                </a:moveTo>
                <a:lnTo>
                  <a:pt x="5924024" y="0"/>
                </a:lnTo>
                <a:lnTo>
                  <a:pt x="5924024" y="4546689"/>
                </a:lnTo>
                <a:lnTo>
                  <a:pt x="0" y="4546689"/>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28700" y="4980405"/>
            <a:ext cx="12266091" cy="3110205"/>
          </a:xfrm>
          <a:custGeom>
            <a:avLst/>
            <a:gdLst/>
            <a:ahLst/>
            <a:cxnLst/>
            <a:rect r="r" b="b" t="t" l="l"/>
            <a:pathLst>
              <a:path h="3110205" w="12266091">
                <a:moveTo>
                  <a:pt x="0" y="0"/>
                </a:moveTo>
                <a:lnTo>
                  <a:pt x="12266091" y="0"/>
                </a:lnTo>
                <a:lnTo>
                  <a:pt x="12266091" y="3110205"/>
                </a:lnTo>
                <a:lnTo>
                  <a:pt x="0" y="3110205"/>
                </a:lnTo>
                <a:lnTo>
                  <a:pt x="0" y="0"/>
                </a:lnTo>
                <a:close/>
              </a:path>
            </a:pathLst>
          </a:custGeom>
          <a:blipFill>
            <a:blip r:embed="rId7"/>
            <a:stretch>
              <a:fillRect l="0" t="0" r="0" b="0"/>
            </a:stretch>
          </a:blipFill>
        </p:spPr>
      </p:sp>
      <p:sp>
        <p:nvSpPr>
          <p:cNvPr name="TextBox 6" id="6"/>
          <p:cNvSpPr txBox="true"/>
          <p:nvPr/>
        </p:nvSpPr>
        <p:spPr>
          <a:xfrm rot="0">
            <a:off x="4570824" y="490290"/>
            <a:ext cx="10232515" cy="8785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Kết quả sau khi xử lý</a:t>
            </a:r>
          </a:p>
        </p:txBody>
      </p:sp>
      <p:sp>
        <p:nvSpPr>
          <p:cNvPr name="TextBox 7" id="7"/>
          <p:cNvSpPr txBox="true"/>
          <p:nvPr/>
        </p:nvSpPr>
        <p:spPr>
          <a:xfrm rot="0">
            <a:off x="654540" y="1473626"/>
            <a:ext cx="14992948" cy="3343683"/>
          </a:xfrm>
          <a:prstGeom prst="rect">
            <a:avLst/>
          </a:prstGeom>
        </p:spPr>
        <p:txBody>
          <a:bodyPr anchor="t" rtlCol="false" tIns="0" lIns="0" bIns="0" rIns="0">
            <a:spAutoFit/>
          </a:bodyPr>
          <a:lstStyle/>
          <a:p>
            <a:pPr algn="just">
              <a:lnSpc>
                <a:spcPts val="4490"/>
              </a:lnSpc>
            </a:pPr>
            <a:r>
              <a:rPr lang="en-US" sz="3207">
                <a:solidFill>
                  <a:srgbClr val="090147"/>
                </a:solidFill>
                <a:latin typeface="Canva Sans"/>
                <a:ea typeface="Canva Sans"/>
                <a:cs typeface="Canva Sans"/>
                <a:sym typeface="Canva Sans"/>
              </a:rPr>
              <a:t>Kết quả sau xử lý:</a:t>
            </a:r>
          </a:p>
          <a:p>
            <a:pPr algn="just">
              <a:lnSpc>
                <a:spcPts val="4490"/>
              </a:lnSpc>
            </a:pPr>
            <a:r>
              <a:rPr lang="en-US" sz="3207">
                <a:solidFill>
                  <a:srgbClr val="090147"/>
                </a:solidFill>
                <a:latin typeface="Canva Sans"/>
                <a:ea typeface="Canva Sans"/>
                <a:cs typeface="Canva Sans"/>
                <a:sym typeface="Canva Sans"/>
              </a:rPr>
              <a:t>+ Cột Glucose trở</a:t>
            </a:r>
            <a:r>
              <a:rPr lang="en-US" sz="3207">
                <a:solidFill>
                  <a:srgbClr val="090147"/>
                </a:solidFill>
                <a:latin typeface="Canva Sans"/>
                <a:ea typeface="Canva Sans"/>
                <a:cs typeface="Canva Sans"/>
                <a:sym typeface="Canva Sans"/>
              </a:rPr>
              <a:t> nên phân bố liên tục, không còn đỉnh bất thường tại 0.</a:t>
            </a:r>
          </a:p>
          <a:p>
            <a:pPr algn="just">
              <a:lnSpc>
                <a:spcPts val="4490"/>
              </a:lnSpc>
            </a:pPr>
            <a:r>
              <a:rPr lang="en-US" sz="3207">
                <a:solidFill>
                  <a:srgbClr val="090147"/>
                </a:solidFill>
                <a:latin typeface="Canva Sans"/>
                <a:ea typeface="Canva Sans"/>
                <a:cs typeface="Canva Sans"/>
                <a:sym typeface="Canva Sans"/>
              </a:rPr>
              <a:t>+ Các cột BloodPress</a:t>
            </a:r>
            <a:r>
              <a:rPr lang="en-US" sz="3207">
                <a:solidFill>
                  <a:srgbClr val="090147"/>
                </a:solidFill>
                <a:latin typeface="Canva Sans"/>
                <a:ea typeface="Canva Sans"/>
                <a:cs typeface="Canva Sans"/>
                <a:sym typeface="Canva Sans"/>
              </a:rPr>
              <a:t>ure, BMI, SkinThickness hợp lý hơn, phản ánh đúng đặc trưng sinh lý.</a:t>
            </a:r>
          </a:p>
          <a:p>
            <a:pPr algn="just">
              <a:lnSpc>
                <a:spcPts val="4490"/>
              </a:lnSpc>
            </a:pPr>
            <a:r>
              <a:rPr lang="en-US" sz="3207">
                <a:solidFill>
                  <a:srgbClr val="090147"/>
                </a:solidFill>
                <a:latin typeface="Canva Sans"/>
                <a:ea typeface="Canva Sans"/>
                <a:cs typeface="Canva Sans"/>
                <a:sym typeface="Canva Sans"/>
              </a:rPr>
              <a:t>+ Biến Insulin vẫ</a:t>
            </a:r>
            <a:r>
              <a:rPr lang="en-US" sz="3207">
                <a:solidFill>
                  <a:srgbClr val="090147"/>
                </a:solidFill>
                <a:latin typeface="Canva Sans"/>
                <a:ea typeface="Canva Sans"/>
                <a:cs typeface="Canva Sans"/>
                <a:sym typeface="Canva Sans"/>
              </a:rPr>
              <a:t>n còn nhiều ngoại lệ lớn, nhưng các giá trị 0 bất hợp lý đã được loại bỏ, dữ liệu có ý nghĩa hơn về mặt y khoa</a:t>
            </a:r>
            <a:r>
              <a:rPr lang="en-US" sz="3207">
                <a:solidFill>
                  <a:srgbClr val="090147"/>
                </a:solidFill>
                <a:latin typeface="Canva Sans"/>
                <a:ea typeface="Canva Sans"/>
                <a:cs typeface="Canva Sans"/>
                <a:sym typeface="Canva Sans"/>
              </a:rPr>
              <a:t>.</a:t>
            </a:r>
          </a:p>
        </p:txBody>
      </p:sp>
      <p:sp>
        <p:nvSpPr>
          <p:cNvPr name="TextBox 8" id="8"/>
          <p:cNvSpPr txBox="true"/>
          <p:nvPr/>
        </p:nvSpPr>
        <p:spPr>
          <a:xfrm rot="0">
            <a:off x="390721" y="8499014"/>
            <a:ext cx="14992948" cy="1098343"/>
          </a:xfrm>
          <a:prstGeom prst="rect">
            <a:avLst/>
          </a:prstGeom>
        </p:spPr>
        <p:txBody>
          <a:bodyPr anchor="t" rtlCol="false" tIns="0" lIns="0" bIns="0" rIns="0">
            <a:spAutoFit/>
          </a:bodyPr>
          <a:lstStyle/>
          <a:p>
            <a:pPr algn="just">
              <a:lnSpc>
                <a:spcPts val="4490"/>
              </a:lnSpc>
            </a:pPr>
            <a:r>
              <a:rPr lang="en-US" sz="3207">
                <a:solidFill>
                  <a:srgbClr val="090147"/>
                </a:solidFill>
                <a:latin typeface="Canva Sans"/>
                <a:ea typeface="Canva Sans"/>
                <a:cs typeface="Canva Sans"/>
                <a:sym typeface="Canva Sans"/>
              </a:rPr>
              <a:t>→ Sau bước</a:t>
            </a:r>
            <a:r>
              <a:rPr lang="en-US" sz="3207">
                <a:solidFill>
                  <a:srgbClr val="090147"/>
                </a:solidFill>
                <a:latin typeface="Canva Sans"/>
                <a:ea typeface="Canva Sans"/>
                <a:cs typeface="Canva Sans"/>
                <a:sym typeface="Canva Sans"/>
              </a:rPr>
              <a:t> này, dữ liệu không còn gi</a:t>
            </a:r>
            <a:r>
              <a:rPr lang="en-US" sz="3207">
                <a:solidFill>
                  <a:srgbClr val="090147"/>
                </a:solidFill>
                <a:latin typeface="Canva Sans"/>
                <a:ea typeface="Canva Sans"/>
                <a:cs typeface="Canva Sans"/>
                <a:sym typeface="Canva Sans"/>
              </a:rPr>
              <a:t>á trị</a:t>
            </a:r>
            <a:r>
              <a:rPr lang="en-US" sz="3207">
                <a:solidFill>
                  <a:srgbClr val="090147"/>
                </a:solidFill>
                <a:latin typeface="Canva Sans"/>
                <a:ea typeface="Canva Sans"/>
                <a:cs typeface="Canva Sans"/>
                <a:sym typeface="Canva Sans"/>
              </a:rPr>
              <a:t> không hợp lệ, phù hợp hơ</a:t>
            </a:r>
            <a:r>
              <a:rPr lang="en-US" sz="3207">
                <a:solidFill>
                  <a:srgbClr val="090147"/>
                </a:solidFill>
                <a:latin typeface="Canva Sans"/>
                <a:ea typeface="Canva Sans"/>
                <a:cs typeface="Canva Sans"/>
                <a:sym typeface="Canva Sans"/>
              </a:rPr>
              <a:t>n cho phân tích và mô hình hóa</a:t>
            </a:r>
            <a:r>
              <a:rPr lang="en-US" sz="3207">
                <a:solidFill>
                  <a:srgbClr val="090147"/>
                </a:solidFill>
                <a:latin typeface="Canva Sans"/>
                <a:ea typeface="Canva Sans"/>
                <a:cs typeface="Canva Sans"/>
                <a:sym typeface="Canva Sans"/>
              </a:rPr>
              <a: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71937" y="-2584024"/>
            <a:ext cx="4062430" cy="4114800"/>
          </a:xfrm>
          <a:custGeom>
            <a:avLst/>
            <a:gdLst/>
            <a:ahLst/>
            <a:cxnLst/>
            <a:rect r="r" b="b" t="t" l="l"/>
            <a:pathLst>
              <a:path h="4114800" w="406243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03633" y="3957789"/>
            <a:ext cx="5924025" cy="4546689"/>
          </a:xfrm>
          <a:custGeom>
            <a:avLst/>
            <a:gdLst/>
            <a:ahLst/>
            <a:cxnLst/>
            <a:rect r="r" b="b" t="t" l="l"/>
            <a:pathLst>
              <a:path h="4546689" w="5924025">
                <a:moveTo>
                  <a:pt x="0" y="0"/>
                </a:moveTo>
                <a:lnTo>
                  <a:pt x="5924024" y="0"/>
                </a:lnTo>
                <a:lnTo>
                  <a:pt x="5924024" y="4546689"/>
                </a:lnTo>
                <a:lnTo>
                  <a:pt x="0" y="4546689"/>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285181" y="1889768"/>
            <a:ext cx="12425146" cy="5188308"/>
          </a:xfrm>
          <a:custGeom>
            <a:avLst/>
            <a:gdLst/>
            <a:ahLst/>
            <a:cxnLst/>
            <a:rect r="r" b="b" t="t" l="l"/>
            <a:pathLst>
              <a:path h="5188308" w="12425146">
                <a:moveTo>
                  <a:pt x="0" y="0"/>
                </a:moveTo>
                <a:lnTo>
                  <a:pt x="12425146" y="0"/>
                </a:lnTo>
                <a:lnTo>
                  <a:pt x="12425146" y="5188307"/>
                </a:lnTo>
                <a:lnTo>
                  <a:pt x="0" y="5188307"/>
                </a:lnTo>
                <a:lnTo>
                  <a:pt x="0" y="0"/>
                </a:lnTo>
                <a:close/>
              </a:path>
            </a:pathLst>
          </a:custGeom>
          <a:blipFill>
            <a:blip r:embed="rId7"/>
            <a:stretch>
              <a:fillRect l="-2503" t="0" r="-2503" b="-3125"/>
            </a:stretch>
          </a:blipFill>
        </p:spPr>
      </p:sp>
      <p:sp>
        <p:nvSpPr>
          <p:cNvPr name="TextBox 6" id="6"/>
          <p:cNvSpPr txBox="true"/>
          <p:nvPr/>
        </p:nvSpPr>
        <p:spPr>
          <a:xfrm rot="0">
            <a:off x="4203385" y="196247"/>
            <a:ext cx="10369989" cy="646924"/>
          </a:xfrm>
          <a:prstGeom prst="rect">
            <a:avLst/>
          </a:prstGeom>
        </p:spPr>
        <p:txBody>
          <a:bodyPr anchor="t" rtlCol="false" tIns="0" lIns="0" bIns="0" rIns="0">
            <a:spAutoFit/>
          </a:bodyPr>
          <a:lstStyle/>
          <a:p>
            <a:pPr algn="ctr">
              <a:lnSpc>
                <a:spcPts val="4218"/>
              </a:lnSpc>
            </a:pPr>
            <a:r>
              <a:rPr lang="en-US" sz="4349">
                <a:solidFill>
                  <a:srgbClr val="090147"/>
                </a:solidFill>
                <a:latin typeface="Bungee"/>
                <a:ea typeface="Bungee"/>
                <a:cs typeface="Bungee"/>
                <a:sym typeface="Bungee"/>
              </a:rPr>
              <a:t>So sánh trước và sau khi xử lý</a:t>
            </a:r>
          </a:p>
        </p:txBody>
      </p:sp>
      <p:sp>
        <p:nvSpPr>
          <p:cNvPr name="TextBox 7" id="7"/>
          <p:cNvSpPr txBox="true"/>
          <p:nvPr/>
        </p:nvSpPr>
        <p:spPr>
          <a:xfrm rot="0">
            <a:off x="4203385" y="1071771"/>
            <a:ext cx="14992948" cy="537009"/>
          </a:xfrm>
          <a:prstGeom prst="rect">
            <a:avLst/>
          </a:prstGeom>
        </p:spPr>
        <p:txBody>
          <a:bodyPr anchor="t" rtlCol="false" tIns="0" lIns="0" bIns="0" rIns="0">
            <a:spAutoFit/>
          </a:bodyPr>
          <a:lstStyle/>
          <a:p>
            <a:pPr algn="just">
              <a:lnSpc>
                <a:spcPts val="4490"/>
              </a:lnSpc>
            </a:pPr>
            <a:r>
              <a:rPr lang="en-US" sz="3207">
                <a:solidFill>
                  <a:srgbClr val="090147"/>
                </a:solidFill>
                <a:latin typeface="Canva Sans"/>
                <a:ea typeface="Canva Sans"/>
                <a:cs typeface="Canva Sans"/>
                <a:sym typeface="Canva Sans"/>
              </a:rPr>
              <a:t>Với biểu đồ H</a:t>
            </a:r>
            <a:r>
              <a:rPr lang="en-US" sz="3207">
                <a:solidFill>
                  <a:srgbClr val="090147"/>
                </a:solidFill>
                <a:latin typeface="Canva Sans"/>
                <a:ea typeface="Canva Sans"/>
                <a:cs typeface="Canva Sans"/>
                <a:sym typeface="Canva Sans"/>
              </a:rPr>
              <a:t>ist</a:t>
            </a:r>
            <a:r>
              <a:rPr lang="en-US" sz="3207">
                <a:solidFill>
                  <a:srgbClr val="090147"/>
                </a:solidFill>
                <a:latin typeface="Canva Sans"/>
                <a:ea typeface="Canva Sans"/>
                <a:cs typeface="Canva Sans"/>
                <a:sym typeface="Canva Sans"/>
              </a:rPr>
              <a:t>ogram:</a:t>
            </a:r>
          </a:p>
        </p:txBody>
      </p:sp>
      <p:sp>
        <p:nvSpPr>
          <p:cNvPr name="TextBox 8" id="8"/>
          <p:cNvSpPr txBox="true"/>
          <p:nvPr/>
        </p:nvSpPr>
        <p:spPr>
          <a:xfrm rot="0">
            <a:off x="390721" y="7301913"/>
            <a:ext cx="14992948" cy="2782348"/>
          </a:xfrm>
          <a:prstGeom prst="rect">
            <a:avLst/>
          </a:prstGeom>
        </p:spPr>
        <p:txBody>
          <a:bodyPr anchor="t" rtlCol="false" tIns="0" lIns="0" bIns="0" rIns="0">
            <a:spAutoFit/>
          </a:bodyPr>
          <a:lstStyle/>
          <a:p>
            <a:pPr algn="just">
              <a:lnSpc>
                <a:spcPts val="4490"/>
              </a:lnSpc>
            </a:pPr>
            <a:r>
              <a:rPr lang="en-US" sz="3207">
                <a:solidFill>
                  <a:srgbClr val="090147"/>
                </a:solidFill>
                <a:latin typeface="Canva Sans"/>
                <a:ea typeface="Canva Sans"/>
                <a:cs typeface="Canva Sans"/>
                <a:sym typeface="Canva Sans"/>
              </a:rPr>
              <a:t>+ Trước xử lý: histogram cho thấy nhiều biến có</a:t>
            </a:r>
            <a:r>
              <a:rPr lang="en-US" sz="3207">
                <a:solidFill>
                  <a:srgbClr val="090147"/>
                </a:solidFill>
                <a:latin typeface="Canva Sans"/>
                <a:ea typeface="Canva Sans"/>
                <a:cs typeface="Canva Sans"/>
                <a:sym typeface="Canva Sans"/>
              </a:rPr>
              <a:t> đỉnh bất thường tại giá trị 0 (Glucose, BloodPressure, BMI, Insulin, SkinThickness).</a:t>
            </a:r>
          </a:p>
          <a:p>
            <a:pPr algn="just">
              <a:lnSpc>
                <a:spcPts val="4490"/>
              </a:lnSpc>
            </a:pPr>
            <a:r>
              <a:rPr lang="en-US" sz="3207">
                <a:solidFill>
                  <a:srgbClr val="090147"/>
                </a:solidFill>
                <a:latin typeface="Canva Sans"/>
                <a:ea typeface="Canva Sans"/>
                <a:cs typeface="Canva Sans"/>
                <a:sym typeface="Canva Sans"/>
              </a:rPr>
              <a:t>+ Sau xử lý: histogram trở nên mượt hơn, không còn gi</a:t>
            </a:r>
            <a:r>
              <a:rPr lang="en-US" sz="3207">
                <a:solidFill>
                  <a:srgbClr val="090147"/>
                </a:solidFill>
                <a:latin typeface="Canva Sans"/>
                <a:ea typeface="Canva Sans"/>
                <a:cs typeface="Canva Sans"/>
                <a:sym typeface="Canva Sans"/>
              </a:rPr>
              <a:t>á trị</a:t>
            </a:r>
            <a:r>
              <a:rPr lang="en-US" sz="3207">
                <a:solidFill>
                  <a:srgbClr val="090147"/>
                </a:solidFill>
                <a:latin typeface="Canva Sans"/>
                <a:ea typeface="Canva Sans"/>
                <a:cs typeface="Canva Sans"/>
                <a:sym typeface="Canva Sans"/>
              </a:rPr>
              <a:t> 0, phân phối dữ liệu hợp lý</a:t>
            </a:r>
            <a:r>
              <a:rPr lang="en-US" sz="3207">
                <a:solidFill>
                  <a:srgbClr val="090147"/>
                </a:solidFill>
                <a:latin typeface="Canva Sans"/>
                <a:ea typeface="Canva Sans"/>
                <a:cs typeface="Canva Sans"/>
                <a:sym typeface="Canva Sans"/>
              </a:rPr>
              <a:t> và phản ánh chính xác hơn</a:t>
            </a:r>
            <a:r>
              <a:rPr lang="en-US" sz="3207">
                <a:solidFill>
                  <a:srgbClr val="090147"/>
                </a:solidFill>
                <a:latin typeface="Canva Sans"/>
                <a:ea typeface="Canva Sans"/>
                <a:cs typeface="Canva Sans"/>
                <a:sym typeface="Canva Sans"/>
              </a:rPr>
              <a:t>.</a:t>
            </a:r>
          </a:p>
          <a:p>
            <a:pPr algn="just">
              <a:lnSpc>
                <a:spcPts val="4490"/>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1722161" y="-572022"/>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8710" y="8229600"/>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028700" y="5127293"/>
            <a:ext cx="3112616" cy="913356"/>
            <a:chOff x="0" y="0"/>
            <a:chExt cx="819784" cy="240555"/>
          </a:xfrm>
        </p:grpSpPr>
        <p:sp>
          <p:nvSpPr>
            <p:cNvPr name="Freeform 5" id="5"/>
            <p:cNvSpPr/>
            <p:nvPr/>
          </p:nvSpPr>
          <p:spPr>
            <a:xfrm flipH="false" flipV="false" rot="0">
              <a:off x="0" y="0"/>
              <a:ext cx="819784" cy="240555"/>
            </a:xfrm>
            <a:custGeom>
              <a:avLst/>
              <a:gdLst/>
              <a:ahLst/>
              <a:cxnLst/>
              <a:rect r="r" b="b" t="t" l="l"/>
              <a:pathLst>
                <a:path h="240555" w="819784">
                  <a:moveTo>
                    <a:pt x="120277" y="0"/>
                  </a:moveTo>
                  <a:lnTo>
                    <a:pt x="699506" y="0"/>
                  </a:lnTo>
                  <a:cubicBezTo>
                    <a:pt x="765934" y="0"/>
                    <a:pt x="819784" y="53850"/>
                    <a:pt x="819784" y="120277"/>
                  </a:cubicBezTo>
                  <a:lnTo>
                    <a:pt x="819784" y="120277"/>
                  </a:lnTo>
                  <a:cubicBezTo>
                    <a:pt x="819784" y="186705"/>
                    <a:pt x="765934" y="240555"/>
                    <a:pt x="699506" y="240555"/>
                  </a:cubicBezTo>
                  <a:lnTo>
                    <a:pt x="120277" y="240555"/>
                  </a:lnTo>
                  <a:cubicBezTo>
                    <a:pt x="53850" y="240555"/>
                    <a:pt x="0" y="186705"/>
                    <a:pt x="0" y="120277"/>
                  </a:cubicBezTo>
                  <a:lnTo>
                    <a:pt x="0" y="120277"/>
                  </a:lnTo>
                  <a:cubicBezTo>
                    <a:pt x="0" y="53850"/>
                    <a:pt x="53850" y="0"/>
                    <a:pt x="120277" y="0"/>
                  </a:cubicBezTo>
                  <a:close/>
                </a:path>
              </a:pathLst>
            </a:custGeom>
            <a:gradFill rotWithShape="true">
              <a:gsLst>
                <a:gs pos="0">
                  <a:srgbClr val="2D8BBA">
                    <a:alpha val="100000"/>
                  </a:srgbClr>
                </a:gs>
                <a:gs pos="100000">
                  <a:srgbClr val="192385">
                    <a:alpha val="100000"/>
                  </a:srgbClr>
                </a:gs>
              </a:gsLst>
              <a:lin ang="0"/>
            </a:gradFill>
          </p:spPr>
        </p:sp>
        <p:sp>
          <p:nvSpPr>
            <p:cNvPr name="TextBox 6" id="6"/>
            <p:cNvSpPr txBox="true"/>
            <p:nvPr/>
          </p:nvSpPr>
          <p:spPr>
            <a:xfrm>
              <a:off x="0" y="-76200"/>
              <a:ext cx="819784" cy="316755"/>
            </a:xfrm>
            <a:prstGeom prst="rect">
              <a:avLst/>
            </a:prstGeom>
          </p:spPr>
          <p:txBody>
            <a:bodyPr anchor="ctr" rtlCol="false" tIns="50800" lIns="50800" bIns="50800" rIns="50800"/>
            <a:lstStyle/>
            <a:p>
              <a:pPr algn="ctr">
                <a:lnSpc>
                  <a:spcPts val="5599"/>
                </a:lnSpc>
                <a:spcBef>
                  <a:spcPct val="0"/>
                </a:spcBef>
              </a:pPr>
              <a:r>
                <a:rPr lang="en-US" b="true" sz="3999">
                  <a:solidFill>
                    <a:srgbClr val="F1F3F5"/>
                  </a:solidFill>
                  <a:latin typeface="Open Sans Bold"/>
                  <a:ea typeface="Open Sans Bold"/>
                  <a:cs typeface="Open Sans Bold"/>
                  <a:sym typeface="Open Sans Bold"/>
                </a:rPr>
                <a:t>Khái niệm</a:t>
              </a:r>
            </a:p>
          </p:txBody>
        </p:sp>
      </p:grpSp>
      <p:sp>
        <p:nvSpPr>
          <p:cNvPr name="TextBox 7" id="7"/>
          <p:cNvSpPr txBox="true"/>
          <p:nvPr/>
        </p:nvSpPr>
        <p:spPr>
          <a:xfrm rot="0">
            <a:off x="4302300" y="427889"/>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Task2: Trực quan hóa dữ liệu</a:t>
            </a:r>
          </a:p>
        </p:txBody>
      </p:sp>
      <p:grpSp>
        <p:nvGrpSpPr>
          <p:cNvPr name="Group 8" id="8"/>
          <p:cNvGrpSpPr/>
          <p:nvPr/>
        </p:nvGrpSpPr>
        <p:grpSpPr>
          <a:xfrm rot="0">
            <a:off x="4585864" y="3211328"/>
            <a:ext cx="12673436" cy="1932172"/>
            <a:chOff x="0" y="0"/>
            <a:chExt cx="3337860" cy="508885"/>
          </a:xfrm>
        </p:grpSpPr>
        <p:sp>
          <p:nvSpPr>
            <p:cNvPr name="Freeform 9" id="9"/>
            <p:cNvSpPr/>
            <p:nvPr/>
          </p:nvSpPr>
          <p:spPr>
            <a:xfrm flipH="false" flipV="false" rot="0">
              <a:off x="0" y="0"/>
              <a:ext cx="3337859" cy="508885"/>
            </a:xfrm>
            <a:custGeom>
              <a:avLst/>
              <a:gdLst/>
              <a:ahLst/>
              <a:cxnLst/>
              <a:rect r="r" b="b" t="t" l="l"/>
              <a:pathLst>
                <a:path h="508885" w="3337859">
                  <a:moveTo>
                    <a:pt x="30926" y="0"/>
                  </a:moveTo>
                  <a:lnTo>
                    <a:pt x="3306934" y="0"/>
                  </a:lnTo>
                  <a:cubicBezTo>
                    <a:pt x="3324013" y="0"/>
                    <a:pt x="3337859" y="13846"/>
                    <a:pt x="3337859" y="30926"/>
                  </a:cubicBezTo>
                  <a:lnTo>
                    <a:pt x="3337859" y="477959"/>
                  </a:lnTo>
                  <a:cubicBezTo>
                    <a:pt x="3337859" y="486161"/>
                    <a:pt x="3334601" y="494027"/>
                    <a:pt x="3328801" y="499827"/>
                  </a:cubicBezTo>
                  <a:cubicBezTo>
                    <a:pt x="3323002" y="505627"/>
                    <a:pt x="3315136" y="508885"/>
                    <a:pt x="3306934" y="508885"/>
                  </a:cubicBezTo>
                  <a:lnTo>
                    <a:pt x="30926" y="508885"/>
                  </a:lnTo>
                  <a:cubicBezTo>
                    <a:pt x="13846" y="508885"/>
                    <a:pt x="0" y="495039"/>
                    <a:pt x="0" y="477959"/>
                  </a:cubicBezTo>
                  <a:lnTo>
                    <a:pt x="0" y="30926"/>
                  </a:lnTo>
                  <a:cubicBezTo>
                    <a:pt x="0" y="13846"/>
                    <a:pt x="13846" y="0"/>
                    <a:pt x="30926" y="0"/>
                  </a:cubicBezTo>
                  <a:close/>
                </a:path>
              </a:pathLst>
            </a:custGeom>
            <a:gradFill rotWithShape="true">
              <a:gsLst>
                <a:gs pos="0">
                  <a:srgbClr val="2D8BBA">
                    <a:alpha val="100000"/>
                  </a:srgbClr>
                </a:gs>
                <a:gs pos="100000">
                  <a:srgbClr val="192385">
                    <a:alpha val="100000"/>
                  </a:srgbClr>
                </a:gs>
              </a:gsLst>
              <a:lin ang="0"/>
            </a:gradFill>
          </p:spPr>
        </p:sp>
        <p:sp>
          <p:nvSpPr>
            <p:cNvPr name="TextBox 10" id="10"/>
            <p:cNvSpPr txBox="true"/>
            <p:nvPr/>
          </p:nvSpPr>
          <p:spPr>
            <a:xfrm>
              <a:off x="0" y="-66675"/>
              <a:ext cx="3337860" cy="575560"/>
            </a:xfrm>
            <a:prstGeom prst="rect">
              <a:avLst/>
            </a:prstGeom>
          </p:spPr>
          <p:txBody>
            <a:bodyPr anchor="ctr" rtlCol="false" tIns="50800" lIns="50800" bIns="50800" rIns="50800"/>
            <a:lstStyle/>
            <a:p>
              <a:pPr algn="ctr">
                <a:lnSpc>
                  <a:spcPts val="4620"/>
                </a:lnSpc>
                <a:spcBef>
                  <a:spcPct val="0"/>
                </a:spcBef>
              </a:pPr>
              <a:r>
                <a:rPr lang="en-US" sz="3300">
                  <a:solidFill>
                    <a:srgbClr val="DBDBDB"/>
                  </a:solidFill>
                  <a:latin typeface="Open Sans"/>
                  <a:ea typeface="Open Sans"/>
                  <a:cs typeface="Open Sans"/>
                  <a:sym typeface="Open Sans"/>
                </a:rPr>
                <a:t>Trực quan hóa dữ liệu trong EDA là quá trình sử dụng các phương pháp biểu diễn đồ họa để mô tả, khám phá và hiểu sâu đặc điểm của dữ liệu. </a:t>
              </a:r>
            </a:p>
          </p:txBody>
        </p:sp>
      </p:grpSp>
      <p:sp>
        <p:nvSpPr>
          <p:cNvPr name="Freeform 11" id="11"/>
          <p:cNvSpPr/>
          <p:nvPr/>
        </p:nvSpPr>
        <p:spPr>
          <a:xfrm flipH="false" flipV="false" rot="0">
            <a:off x="15228085" y="-31188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12</a:t>
            </a:r>
          </a:p>
        </p:txBody>
      </p:sp>
      <p:grpSp>
        <p:nvGrpSpPr>
          <p:cNvPr name="Group 13" id="13"/>
          <p:cNvGrpSpPr/>
          <p:nvPr/>
        </p:nvGrpSpPr>
        <p:grpSpPr>
          <a:xfrm rot="0">
            <a:off x="4585864" y="6040649"/>
            <a:ext cx="12673436" cy="1920653"/>
            <a:chOff x="0" y="0"/>
            <a:chExt cx="3337860" cy="505851"/>
          </a:xfrm>
        </p:grpSpPr>
        <p:sp>
          <p:nvSpPr>
            <p:cNvPr name="Freeform 14" id="14"/>
            <p:cNvSpPr/>
            <p:nvPr/>
          </p:nvSpPr>
          <p:spPr>
            <a:xfrm flipH="false" flipV="false" rot="0">
              <a:off x="0" y="0"/>
              <a:ext cx="3337859" cy="505851"/>
            </a:xfrm>
            <a:custGeom>
              <a:avLst/>
              <a:gdLst/>
              <a:ahLst/>
              <a:cxnLst/>
              <a:rect r="r" b="b" t="t" l="l"/>
              <a:pathLst>
                <a:path h="505851" w="3337859">
                  <a:moveTo>
                    <a:pt x="30926" y="0"/>
                  </a:moveTo>
                  <a:lnTo>
                    <a:pt x="3306934" y="0"/>
                  </a:lnTo>
                  <a:cubicBezTo>
                    <a:pt x="3324013" y="0"/>
                    <a:pt x="3337859" y="13846"/>
                    <a:pt x="3337859" y="30926"/>
                  </a:cubicBezTo>
                  <a:lnTo>
                    <a:pt x="3337859" y="474925"/>
                  </a:lnTo>
                  <a:cubicBezTo>
                    <a:pt x="3337859" y="483127"/>
                    <a:pt x="3334601" y="490993"/>
                    <a:pt x="3328801" y="496793"/>
                  </a:cubicBezTo>
                  <a:cubicBezTo>
                    <a:pt x="3323002" y="502593"/>
                    <a:pt x="3315136" y="505851"/>
                    <a:pt x="3306934" y="505851"/>
                  </a:cubicBezTo>
                  <a:lnTo>
                    <a:pt x="30926" y="505851"/>
                  </a:lnTo>
                  <a:cubicBezTo>
                    <a:pt x="13846" y="505851"/>
                    <a:pt x="0" y="492005"/>
                    <a:pt x="0" y="474925"/>
                  </a:cubicBezTo>
                  <a:lnTo>
                    <a:pt x="0" y="30926"/>
                  </a:lnTo>
                  <a:cubicBezTo>
                    <a:pt x="0" y="13846"/>
                    <a:pt x="13846" y="0"/>
                    <a:pt x="30926" y="0"/>
                  </a:cubicBezTo>
                  <a:close/>
                </a:path>
              </a:pathLst>
            </a:custGeom>
            <a:gradFill rotWithShape="true">
              <a:gsLst>
                <a:gs pos="0">
                  <a:srgbClr val="2D8BBA">
                    <a:alpha val="100000"/>
                  </a:srgbClr>
                </a:gs>
                <a:gs pos="100000">
                  <a:srgbClr val="192385">
                    <a:alpha val="100000"/>
                  </a:srgbClr>
                </a:gs>
              </a:gsLst>
              <a:lin ang="0"/>
            </a:gradFill>
          </p:spPr>
        </p:sp>
        <p:sp>
          <p:nvSpPr>
            <p:cNvPr name="TextBox 15" id="15"/>
            <p:cNvSpPr txBox="true"/>
            <p:nvPr/>
          </p:nvSpPr>
          <p:spPr>
            <a:xfrm>
              <a:off x="0" y="-66675"/>
              <a:ext cx="3337860" cy="572526"/>
            </a:xfrm>
            <a:prstGeom prst="rect">
              <a:avLst/>
            </a:prstGeom>
          </p:spPr>
          <p:txBody>
            <a:bodyPr anchor="ctr" rtlCol="false" tIns="50800" lIns="50800" bIns="50800" rIns="50800"/>
            <a:lstStyle/>
            <a:p>
              <a:pPr algn="ctr">
                <a:lnSpc>
                  <a:spcPts val="4620"/>
                </a:lnSpc>
                <a:spcBef>
                  <a:spcPct val="0"/>
                </a:spcBef>
              </a:pPr>
              <a:r>
                <a:rPr lang="en-US" sz="3300">
                  <a:solidFill>
                    <a:srgbClr val="DBDBDB"/>
                  </a:solidFill>
                  <a:latin typeface="Open Sans"/>
                  <a:ea typeface="Open Sans"/>
                  <a:cs typeface="Open Sans"/>
                  <a:sym typeface="Open Sans"/>
                </a:rPr>
                <a:t>Trực quan hóa cho phép chuyển đổi dữ liệu thành các hình ảnh dễ hiểu như biểu đồ, đồ thị, bản đồ nhiệt (heatmap), hay đồ thị phân tán (scatter plot). </a:t>
              </a: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1722161" y="-572022"/>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8710" y="8229600"/>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5004883" y="2629422"/>
            <a:ext cx="8278235" cy="913356"/>
            <a:chOff x="0" y="0"/>
            <a:chExt cx="2180276" cy="240555"/>
          </a:xfrm>
        </p:grpSpPr>
        <p:sp>
          <p:nvSpPr>
            <p:cNvPr name="Freeform 5" id="5"/>
            <p:cNvSpPr/>
            <p:nvPr/>
          </p:nvSpPr>
          <p:spPr>
            <a:xfrm flipH="false" flipV="false" rot="0">
              <a:off x="0" y="0"/>
              <a:ext cx="2180276" cy="240555"/>
            </a:xfrm>
            <a:custGeom>
              <a:avLst/>
              <a:gdLst/>
              <a:ahLst/>
              <a:cxnLst/>
              <a:rect r="r" b="b" t="t" l="l"/>
              <a:pathLst>
                <a:path h="240555" w="2180276">
                  <a:moveTo>
                    <a:pt x="47345" y="0"/>
                  </a:moveTo>
                  <a:lnTo>
                    <a:pt x="2132931" y="0"/>
                  </a:lnTo>
                  <a:cubicBezTo>
                    <a:pt x="2159079" y="0"/>
                    <a:pt x="2180276" y="21197"/>
                    <a:pt x="2180276" y="47345"/>
                  </a:cubicBezTo>
                  <a:lnTo>
                    <a:pt x="2180276" y="193210"/>
                  </a:lnTo>
                  <a:cubicBezTo>
                    <a:pt x="2180276" y="219358"/>
                    <a:pt x="2159079" y="240555"/>
                    <a:pt x="2132931" y="240555"/>
                  </a:cubicBezTo>
                  <a:lnTo>
                    <a:pt x="47345" y="240555"/>
                  </a:lnTo>
                  <a:cubicBezTo>
                    <a:pt x="34788" y="240555"/>
                    <a:pt x="22746" y="235567"/>
                    <a:pt x="13867" y="226688"/>
                  </a:cubicBezTo>
                  <a:cubicBezTo>
                    <a:pt x="4988" y="217809"/>
                    <a:pt x="0" y="205766"/>
                    <a:pt x="0" y="193210"/>
                  </a:cubicBezTo>
                  <a:lnTo>
                    <a:pt x="0" y="47345"/>
                  </a:lnTo>
                  <a:cubicBezTo>
                    <a:pt x="0" y="21197"/>
                    <a:pt x="21197" y="0"/>
                    <a:pt x="47345" y="0"/>
                  </a:cubicBezTo>
                  <a:close/>
                </a:path>
              </a:pathLst>
            </a:custGeom>
            <a:gradFill rotWithShape="true">
              <a:gsLst>
                <a:gs pos="0">
                  <a:srgbClr val="2D8BBA">
                    <a:alpha val="100000"/>
                  </a:srgbClr>
                </a:gs>
                <a:gs pos="100000">
                  <a:srgbClr val="192385">
                    <a:alpha val="100000"/>
                  </a:srgbClr>
                </a:gs>
              </a:gsLst>
              <a:lin ang="0"/>
            </a:gradFill>
          </p:spPr>
        </p:sp>
        <p:sp>
          <p:nvSpPr>
            <p:cNvPr name="TextBox 6" id="6"/>
            <p:cNvSpPr txBox="true"/>
            <p:nvPr/>
          </p:nvSpPr>
          <p:spPr>
            <a:xfrm>
              <a:off x="0" y="-66675"/>
              <a:ext cx="2180276" cy="307230"/>
            </a:xfrm>
            <a:prstGeom prst="rect">
              <a:avLst/>
            </a:prstGeom>
          </p:spPr>
          <p:txBody>
            <a:bodyPr anchor="ctr" rtlCol="false" tIns="50800" lIns="50800" bIns="50800" rIns="50800"/>
            <a:lstStyle/>
            <a:p>
              <a:pPr algn="ctr">
                <a:lnSpc>
                  <a:spcPts val="4759"/>
                </a:lnSpc>
                <a:spcBef>
                  <a:spcPct val="0"/>
                </a:spcBef>
              </a:pPr>
              <a:r>
                <a:rPr lang="en-US" b="true" sz="3399">
                  <a:solidFill>
                    <a:srgbClr val="F1F3F5"/>
                  </a:solidFill>
                  <a:latin typeface="Open Sans Bold"/>
                  <a:ea typeface="Open Sans Bold"/>
                  <a:cs typeface="Open Sans Bold"/>
                  <a:sym typeface="Open Sans Bold"/>
                </a:rPr>
                <a:t>Các thư viện dùng để trực quan hóa</a:t>
              </a:r>
            </a:p>
          </p:txBody>
        </p:sp>
      </p:grpSp>
      <p:sp>
        <p:nvSpPr>
          <p:cNvPr name="TextBox 7" id="7"/>
          <p:cNvSpPr txBox="true"/>
          <p:nvPr/>
        </p:nvSpPr>
        <p:spPr>
          <a:xfrm rot="0">
            <a:off x="4302300" y="427889"/>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Task2: Trực quan hóa dữ liệu</a:t>
            </a:r>
          </a:p>
        </p:txBody>
      </p:sp>
      <p:grpSp>
        <p:nvGrpSpPr>
          <p:cNvPr name="Group 8" id="8"/>
          <p:cNvGrpSpPr/>
          <p:nvPr/>
        </p:nvGrpSpPr>
        <p:grpSpPr>
          <a:xfrm rot="0">
            <a:off x="1461917" y="4244426"/>
            <a:ext cx="4385764" cy="3985174"/>
            <a:chOff x="0" y="0"/>
            <a:chExt cx="1155098" cy="1049593"/>
          </a:xfrm>
        </p:grpSpPr>
        <p:sp>
          <p:nvSpPr>
            <p:cNvPr name="Freeform 9" id="9"/>
            <p:cNvSpPr/>
            <p:nvPr/>
          </p:nvSpPr>
          <p:spPr>
            <a:xfrm flipH="false" flipV="false" rot="0">
              <a:off x="0" y="0"/>
              <a:ext cx="1155098" cy="1049593"/>
            </a:xfrm>
            <a:custGeom>
              <a:avLst/>
              <a:gdLst/>
              <a:ahLst/>
              <a:cxnLst/>
              <a:rect r="r" b="b" t="t" l="l"/>
              <a:pathLst>
                <a:path h="1049593" w="1155098">
                  <a:moveTo>
                    <a:pt x="89365" y="0"/>
                  </a:moveTo>
                  <a:lnTo>
                    <a:pt x="1065733" y="0"/>
                  </a:lnTo>
                  <a:cubicBezTo>
                    <a:pt x="1115088" y="0"/>
                    <a:pt x="1155098" y="40010"/>
                    <a:pt x="1155098" y="89365"/>
                  </a:cubicBezTo>
                  <a:lnTo>
                    <a:pt x="1155098" y="960228"/>
                  </a:lnTo>
                  <a:cubicBezTo>
                    <a:pt x="1155098" y="1009583"/>
                    <a:pt x="1115088" y="1049593"/>
                    <a:pt x="1065733" y="1049593"/>
                  </a:cubicBezTo>
                  <a:lnTo>
                    <a:pt x="89365" y="1049593"/>
                  </a:lnTo>
                  <a:cubicBezTo>
                    <a:pt x="65664" y="1049593"/>
                    <a:pt x="42934" y="1040178"/>
                    <a:pt x="26174" y="1023419"/>
                  </a:cubicBezTo>
                  <a:cubicBezTo>
                    <a:pt x="9415" y="1006660"/>
                    <a:pt x="0" y="983929"/>
                    <a:pt x="0" y="960228"/>
                  </a:cubicBezTo>
                  <a:lnTo>
                    <a:pt x="0" y="89365"/>
                  </a:lnTo>
                  <a:cubicBezTo>
                    <a:pt x="0" y="40010"/>
                    <a:pt x="40010" y="0"/>
                    <a:pt x="89365" y="0"/>
                  </a:cubicBezTo>
                  <a:close/>
                </a:path>
              </a:pathLst>
            </a:custGeom>
            <a:gradFill rotWithShape="true">
              <a:gsLst>
                <a:gs pos="0">
                  <a:srgbClr val="2D8BBA">
                    <a:alpha val="100000"/>
                  </a:srgbClr>
                </a:gs>
                <a:gs pos="100000">
                  <a:srgbClr val="192385">
                    <a:alpha val="100000"/>
                  </a:srgbClr>
                </a:gs>
              </a:gsLst>
              <a:lin ang="0"/>
            </a:gradFill>
          </p:spPr>
        </p:sp>
        <p:sp>
          <p:nvSpPr>
            <p:cNvPr name="TextBox 10" id="10"/>
            <p:cNvSpPr txBox="true"/>
            <p:nvPr/>
          </p:nvSpPr>
          <p:spPr>
            <a:xfrm>
              <a:off x="0" y="-66675"/>
              <a:ext cx="1155098" cy="1116268"/>
            </a:xfrm>
            <a:prstGeom prst="rect">
              <a:avLst/>
            </a:prstGeom>
          </p:spPr>
          <p:txBody>
            <a:bodyPr anchor="ctr" rtlCol="false" tIns="50800" lIns="50800" bIns="50800" rIns="50800"/>
            <a:lstStyle/>
            <a:p>
              <a:pPr algn="ctr">
                <a:lnSpc>
                  <a:spcPts val="4619"/>
                </a:lnSpc>
              </a:pPr>
              <a:r>
                <a:rPr lang="en-US" sz="3299" b="true">
                  <a:solidFill>
                    <a:srgbClr val="DBDBDB"/>
                  </a:solidFill>
                  <a:latin typeface="Open Sans Bold"/>
                  <a:ea typeface="Open Sans Bold"/>
                  <a:cs typeface="Open Sans Bold"/>
                  <a:sym typeface="Open Sans Bold"/>
                </a:rPr>
                <a:t>Matplotlib</a:t>
              </a:r>
            </a:p>
            <a:p>
              <a:pPr algn="ctr">
                <a:lnSpc>
                  <a:spcPts val="4619"/>
                </a:lnSpc>
                <a:spcBef>
                  <a:spcPct val="0"/>
                </a:spcBef>
              </a:pPr>
              <a:r>
                <a:rPr lang="en-US" sz="3299">
                  <a:solidFill>
                    <a:srgbClr val="DBDBDB"/>
                  </a:solidFill>
                  <a:latin typeface="Open Sans"/>
                  <a:ea typeface="Open Sans"/>
                  <a:cs typeface="Open Sans"/>
                  <a:sym typeface="Open Sans"/>
                </a:rPr>
                <a:t>Thư viện nền tảng, tùy biến cao, vẽ hầu hết các loại biểu đồ.</a:t>
              </a:r>
            </a:p>
          </p:txBody>
        </p:sp>
      </p:grpSp>
      <p:grpSp>
        <p:nvGrpSpPr>
          <p:cNvPr name="Group 11" id="11"/>
          <p:cNvGrpSpPr/>
          <p:nvPr/>
        </p:nvGrpSpPr>
        <p:grpSpPr>
          <a:xfrm rot="0">
            <a:off x="6901925" y="4244426"/>
            <a:ext cx="4385764" cy="3985174"/>
            <a:chOff x="0" y="0"/>
            <a:chExt cx="1155098" cy="1049593"/>
          </a:xfrm>
        </p:grpSpPr>
        <p:sp>
          <p:nvSpPr>
            <p:cNvPr name="Freeform 12" id="12"/>
            <p:cNvSpPr/>
            <p:nvPr/>
          </p:nvSpPr>
          <p:spPr>
            <a:xfrm flipH="false" flipV="false" rot="0">
              <a:off x="0" y="0"/>
              <a:ext cx="1155098" cy="1049593"/>
            </a:xfrm>
            <a:custGeom>
              <a:avLst/>
              <a:gdLst/>
              <a:ahLst/>
              <a:cxnLst/>
              <a:rect r="r" b="b" t="t" l="l"/>
              <a:pathLst>
                <a:path h="1049593" w="1155098">
                  <a:moveTo>
                    <a:pt x="89365" y="0"/>
                  </a:moveTo>
                  <a:lnTo>
                    <a:pt x="1065733" y="0"/>
                  </a:lnTo>
                  <a:cubicBezTo>
                    <a:pt x="1115088" y="0"/>
                    <a:pt x="1155098" y="40010"/>
                    <a:pt x="1155098" y="89365"/>
                  </a:cubicBezTo>
                  <a:lnTo>
                    <a:pt x="1155098" y="960228"/>
                  </a:lnTo>
                  <a:cubicBezTo>
                    <a:pt x="1155098" y="1009583"/>
                    <a:pt x="1115088" y="1049593"/>
                    <a:pt x="1065733" y="1049593"/>
                  </a:cubicBezTo>
                  <a:lnTo>
                    <a:pt x="89365" y="1049593"/>
                  </a:lnTo>
                  <a:cubicBezTo>
                    <a:pt x="65664" y="1049593"/>
                    <a:pt x="42934" y="1040178"/>
                    <a:pt x="26174" y="1023419"/>
                  </a:cubicBezTo>
                  <a:cubicBezTo>
                    <a:pt x="9415" y="1006660"/>
                    <a:pt x="0" y="983929"/>
                    <a:pt x="0" y="960228"/>
                  </a:cubicBezTo>
                  <a:lnTo>
                    <a:pt x="0" y="89365"/>
                  </a:lnTo>
                  <a:cubicBezTo>
                    <a:pt x="0" y="40010"/>
                    <a:pt x="40010" y="0"/>
                    <a:pt x="89365" y="0"/>
                  </a:cubicBezTo>
                  <a:close/>
                </a:path>
              </a:pathLst>
            </a:custGeom>
            <a:gradFill rotWithShape="true">
              <a:gsLst>
                <a:gs pos="0">
                  <a:srgbClr val="2D8BBA">
                    <a:alpha val="100000"/>
                  </a:srgbClr>
                </a:gs>
                <a:gs pos="100000">
                  <a:srgbClr val="192385">
                    <a:alpha val="100000"/>
                  </a:srgbClr>
                </a:gs>
              </a:gsLst>
              <a:lin ang="0"/>
            </a:gradFill>
          </p:spPr>
        </p:sp>
        <p:sp>
          <p:nvSpPr>
            <p:cNvPr name="TextBox 13" id="13"/>
            <p:cNvSpPr txBox="true"/>
            <p:nvPr/>
          </p:nvSpPr>
          <p:spPr>
            <a:xfrm>
              <a:off x="0" y="-66675"/>
              <a:ext cx="1155098" cy="1116268"/>
            </a:xfrm>
            <a:prstGeom prst="rect">
              <a:avLst/>
            </a:prstGeom>
          </p:spPr>
          <p:txBody>
            <a:bodyPr anchor="ctr" rtlCol="false" tIns="50800" lIns="50800" bIns="50800" rIns="50800"/>
            <a:lstStyle/>
            <a:p>
              <a:pPr algn="ctr">
                <a:lnSpc>
                  <a:spcPts val="4620"/>
                </a:lnSpc>
              </a:pPr>
              <a:r>
                <a:rPr lang="en-US" sz="3300" b="true">
                  <a:solidFill>
                    <a:srgbClr val="DBDBDB"/>
                  </a:solidFill>
                  <a:latin typeface="Open Sans Bold"/>
                  <a:ea typeface="Open Sans Bold"/>
                  <a:cs typeface="Open Sans Bold"/>
                  <a:sym typeface="Open Sans Bold"/>
                </a:rPr>
                <a:t>Seaborn</a:t>
              </a:r>
            </a:p>
            <a:p>
              <a:pPr algn="ctr">
                <a:lnSpc>
                  <a:spcPts val="4620"/>
                </a:lnSpc>
                <a:spcBef>
                  <a:spcPct val="0"/>
                </a:spcBef>
              </a:pPr>
              <a:r>
                <a:rPr lang="en-US" sz="3300">
                  <a:solidFill>
                    <a:srgbClr val="DBDBDB"/>
                  </a:solidFill>
                  <a:latin typeface="Open Sans"/>
                  <a:ea typeface="Open Sans"/>
                  <a:cs typeface="Open Sans"/>
                  <a:sym typeface="Open Sans"/>
                </a:rPr>
                <a:t>Dựa trên Matplotlib, trực quan đẹp, hỗ trợ thống kê tốt.</a:t>
              </a:r>
            </a:p>
          </p:txBody>
        </p:sp>
      </p:grpSp>
      <p:grpSp>
        <p:nvGrpSpPr>
          <p:cNvPr name="Group 14" id="14"/>
          <p:cNvGrpSpPr/>
          <p:nvPr/>
        </p:nvGrpSpPr>
        <p:grpSpPr>
          <a:xfrm rot="0">
            <a:off x="12341932" y="4244426"/>
            <a:ext cx="4385764" cy="3985174"/>
            <a:chOff x="0" y="0"/>
            <a:chExt cx="1155098" cy="1049593"/>
          </a:xfrm>
        </p:grpSpPr>
        <p:sp>
          <p:nvSpPr>
            <p:cNvPr name="Freeform 15" id="15"/>
            <p:cNvSpPr/>
            <p:nvPr/>
          </p:nvSpPr>
          <p:spPr>
            <a:xfrm flipH="false" flipV="false" rot="0">
              <a:off x="0" y="0"/>
              <a:ext cx="1155098" cy="1049593"/>
            </a:xfrm>
            <a:custGeom>
              <a:avLst/>
              <a:gdLst/>
              <a:ahLst/>
              <a:cxnLst/>
              <a:rect r="r" b="b" t="t" l="l"/>
              <a:pathLst>
                <a:path h="1049593" w="1155098">
                  <a:moveTo>
                    <a:pt x="89365" y="0"/>
                  </a:moveTo>
                  <a:lnTo>
                    <a:pt x="1065733" y="0"/>
                  </a:lnTo>
                  <a:cubicBezTo>
                    <a:pt x="1115088" y="0"/>
                    <a:pt x="1155098" y="40010"/>
                    <a:pt x="1155098" y="89365"/>
                  </a:cubicBezTo>
                  <a:lnTo>
                    <a:pt x="1155098" y="960228"/>
                  </a:lnTo>
                  <a:cubicBezTo>
                    <a:pt x="1155098" y="1009583"/>
                    <a:pt x="1115088" y="1049593"/>
                    <a:pt x="1065733" y="1049593"/>
                  </a:cubicBezTo>
                  <a:lnTo>
                    <a:pt x="89365" y="1049593"/>
                  </a:lnTo>
                  <a:cubicBezTo>
                    <a:pt x="65664" y="1049593"/>
                    <a:pt x="42934" y="1040178"/>
                    <a:pt x="26174" y="1023419"/>
                  </a:cubicBezTo>
                  <a:cubicBezTo>
                    <a:pt x="9415" y="1006660"/>
                    <a:pt x="0" y="983929"/>
                    <a:pt x="0" y="960228"/>
                  </a:cubicBezTo>
                  <a:lnTo>
                    <a:pt x="0" y="89365"/>
                  </a:lnTo>
                  <a:cubicBezTo>
                    <a:pt x="0" y="40010"/>
                    <a:pt x="40010" y="0"/>
                    <a:pt x="89365" y="0"/>
                  </a:cubicBezTo>
                  <a:close/>
                </a:path>
              </a:pathLst>
            </a:custGeom>
            <a:gradFill rotWithShape="true">
              <a:gsLst>
                <a:gs pos="0">
                  <a:srgbClr val="2D8BBA">
                    <a:alpha val="100000"/>
                  </a:srgbClr>
                </a:gs>
                <a:gs pos="100000">
                  <a:srgbClr val="192385">
                    <a:alpha val="100000"/>
                  </a:srgbClr>
                </a:gs>
              </a:gsLst>
              <a:lin ang="0"/>
            </a:gradFill>
          </p:spPr>
        </p:sp>
        <p:sp>
          <p:nvSpPr>
            <p:cNvPr name="TextBox 16" id="16"/>
            <p:cNvSpPr txBox="true"/>
            <p:nvPr/>
          </p:nvSpPr>
          <p:spPr>
            <a:xfrm>
              <a:off x="0" y="-66675"/>
              <a:ext cx="1155098" cy="1116268"/>
            </a:xfrm>
            <a:prstGeom prst="rect">
              <a:avLst/>
            </a:prstGeom>
          </p:spPr>
          <p:txBody>
            <a:bodyPr anchor="ctr" rtlCol="false" tIns="50800" lIns="50800" bIns="50800" rIns="50800"/>
            <a:lstStyle/>
            <a:p>
              <a:pPr algn="ctr">
                <a:lnSpc>
                  <a:spcPts val="4620"/>
                </a:lnSpc>
              </a:pPr>
              <a:r>
                <a:rPr lang="en-US" sz="3300" b="true">
                  <a:solidFill>
                    <a:srgbClr val="DBDBDB"/>
                  </a:solidFill>
                  <a:latin typeface="Open Sans Bold"/>
                  <a:ea typeface="Open Sans Bold"/>
                  <a:cs typeface="Open Sans Bold"/>
                  <a:sym typeface="Open Sans Bold"/>
                </a:rPr>
                <a:t>Plotly</a:t>
              </a:r>
            </a:p>
            <a:p>
              <a:pPr algn="ctr">
                <a:lnSpc>
                  <a:spcPts val="4620"/>
                </a:lnSpc>
                <a:spcBef>
                  <a:spcPct val="0"/>
                </a:spcBef>
              </a:pPr>
              <a:r>
                <a:rPr lang="en-US" sz="3300">
                  <a:solidFill>
                    <a:srgbClr val="DBDBDB"/>
                  </a:solidFill>
                  <a:latin typeface="Open Sans"/>
                  <a:ea typeface="Open Sans"/>
                  <a:cs typeface="Open Sans"/>
                  <a:sym typeface="Open Sans"/>
                </a:rPr>
                <a:t>Biểu đồ tương tác, hiện đại, dễ tích hợp web/dashboard.</a:t>
              </a:r>
            </a:p>
          </p:txBody>
        </p:sp>
      </p:grpSp>
      <p:sp>
        <p:nvSpPr>
          <p:cNvPr name="Freeform 17" id="17"/>
          <p:cNvSpPr/>
          <p:nvPr/>
        </p:nvSpPr>
        <p:spPr>
          <a:xfrm flipH="false" flipV="false" rot="0">
            <a:off x="15228085" y="-31188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467" y="8013655"/>
            <a:ext cx="5924025" cy="4546689"/>
          </a:xfrm>
          <a:custGeom>
            <a:avLst/>
            <a:gdLst/>
            <a:ahLst/>
            <a:cxnLst/>
            <a:rect r="r" b="b" t="t" l="l"/>
            <a:pathLst>
              <a:path h="4546689" w="5924025">
                <a:moveTo>
                  <a:pt x="0" y="0"/>
                </a:moveTo>
                <a:lnTo>
                  <a:pt x="5924024" y="0"/>
                </a:lnTo>
                <a:lnTo>
                  <a:pt x="5924024"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465962" y="2867665"/>
            <a:ext cx="10073219" cy="5678293"/>
          </a:xfrm>
          <a:custGeom>
            <a:avLst/>
            <a:gdLst/>
            <a:ahLst/>
            <a:cxnLst/>
            <a:rect r="r" b="b" t="t" l="l"/>
            <a:pathLst>
              <a:path h="5678293" w="10073219">
                <a:moveTo>
                  <a:pt x="0" y="0"/>
                </a:moveTo>
                <a:lnTo>
                  <a:pt x="10073219" y="0"/>
                </a:lnTo>
                <a:lnTo>
                  <a:pt x="10073219" y="5678293"/>
                </a:lnTo>
                <a:lnTo>
                  <a:pt x="0" y="5678293"/>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Task2: Trực quan hóa dữ liệu</a:t>
            </a:r>
          </a:p>
        </p:txBody>
      </p:sp>
      <p:sp>
        <p:nvSpPr>
          <p:cNvPr name="TextBox 7" id="7"/>
          <p:cNvSpPr txBox="true"/>
          <p:nvPr/>
        </p:nvSpPr>
        <p:spPr>
          <a:xfrm rot="0">
            <a:off x="1417045" y="2800990"/>
            <a:ext cx="5425797" cy="580390"/>
          </a:xfrm>
          <a:prstGeom prst="rect">
            <a:avLst/>
          </a:prstGeom>
        </p:spPr>
        <p:txBody>
          <a:bodyPr anchor="t" rtlCol="false" tIns="0" lIns="0" bIns="0" rIns="0">
            <a:spAutoFit/>
          </a:bodyPr>
          <a:lstStyle/>
          <a:p>
            <a:pPr algn="ctr">
              <a:lnSpc>
                <a:spcPts val="4759"/>
              </a:lnSpc>
            </a:pPr>
            <a:r>
              <a:rPr lang="en-US" sz="3399">
                <a:solidFill>
                  <a:srgbClr val="090147"/>
                </a:solidFill>
                <a:latin typeface="Canva Sans"/>
                <a:ea typeface="Canva Sans"/>
                <a:cs typeface="Canva Sans"/>
                <a:sym typeface="Canva Sans"/>
              </a:rPr>
              <a:t>Các kiểu biểu đồ phổ biến:</a:t>
            </a:r>
          </a:p>
        </p:txBody>
      </p:sp>
      <p:sp>
        <p:nvSpPr>
          <p:cNvPr name="TextBox 8" id="8"/>
          <p:cNvSpPr txBox="true"/>
          <p:nvPr/>
        </p:nvSpPr>
        <p:spPr>
          <a:xfrm rot="0">
            <a:off x="0" y="3295655"/>
            <a:ext cx="7505089" cy="6264997"/>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Bar chart (Biểu đồ cột):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Dùng khi: Trực quan hóa dữ liệu phân loại (categorical).</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Ý nghĩa:</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So sánh tần suất xuất hiện của các nhóm.</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Hoặc so sánh giá trị trung bình/đại diện giữa các nhóm.</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Ví dụ: Thống kê 10 độ tuổi có chỉ số BMI cao nhất</a:t>
            </a:r>
          </a:p>
          <a:p>
            <a:pPr algn="ctr">
              <a:lnSpc>
                <a:spcPts val="4038"/>
              </a:lnSpc>
            </a:pPr>
          </a:p>
          <a:p>
            <a:pPr algn="ctr">
              <a:lnSpc>
                <a:spcPts val="4038"/>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34015" y="7458821"/>
            <a:ext cx="5924025" cy="4546689"/>
          </a:xfrm>
          <a:custGeom>
            <a:avLst/>
            <a:gdLst/>
            <a:ahLst/>
            <a:cxnLst/>
            <a:rect r="r" b="b" t="t" l="l"/>
            <a:pathLst>
              <a:path h="4546689" w="5924025">
                <a:moveTo>
                  <a:pt x="0" y="0"/>
                </a:moveTo>
                <a:lnTo>
                  <a:pt x="5924025" y="0"/>
                </a:lnTo>
                <a:lnTo>
                  <a:pt x="5924025"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965578" y="2187004"/>
            <a:ext cx="8038962" cy="7902708"/>
          </a:xfrm>
          <a:custGeom>
            <a:avLst/>
            <a:gdLst/>
            <a:ahLst/>
            <a:cxnLst/>
            <a:rect r="r" b="b" t="t" l="l"/>
            <a:pathLst>
              <a:path h="7902708" w="8038962">
                <a:moveTo>
                  <a:pt x="0" y="0"/>
                </a:moveTo>
                <a:lnTo>
                  <a:pt x="8038962" y="0"/>
                </a:lnTo>
                <a:lnTo>
                  <a:pt x="8038962" y="7902708"/>
                </a:lnTo>
                <a:lnTo>
                  <a:pt x="0" y="7902708"/>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Task2: Trực quan hóa dữ liệu</a:t>
            </a:r>
          </a:p>
        </p:txBody>
      </p:sp>
      <p:sp>
        <p:nvSpPr>
          <p:cNvPr name="TextBox 7" id="7"/>
          <p:cNvSpPr txBox="true"/>
          <p:nvPr/>
        </p:nvSpPr>
        <p:spPr>
          <a:xfrm rot="0">
            <a:off x="176602" y="3212447"/>
            <a:ext cx="9144802" cy="6877266"/>
          </a:xfrm>
          <a:prstGeom prst="rect">
            <a:avLst/>
          </a:prstGeom>
        </p:spPr>
        <p:txBody>
          <a:bodyPr anchor="t" rtlCol="false" tIns="0" lIns="0" bIns="0" rIns="0">
            <a:spAutoFit/>
          </a:bodyPr>
          <a:lstStyle/>
          <a:p>
            <a:pPr algn="ctr">
              <a:lnSpc>
                <a:spcPts val="4516"/>
              </a:lnSpc>
            </a:pPr>
            <a:r>
              <a:rPr lang="en-US" sz="3225" b="true">
                <a:solidFill>
                  <a:srgbClr val="090147"/>
                </a:solidFill>
                <a:latin typeface="Canva Sans Bold"/>
                <a:ea typeface="Canva Sans Bold"/>
                <a:cs typeface="Canva Sans Bold"/>
                <a:sym typeface="Canva Sans Bold"/>
              </a:rPr>
              <a:t>Histogram (Biểu đồ tần suất):</a:t>
            </a:r>
          </a:p>
          <a:p>
            <a:pPr algn="l" marL="595257" indent="-297629" lvl="1">
              <a:lnSpc>
                <a:spcPts val="3859"/>
              </a:lnSpc>
              <a:buFont typeface="Arial"/>
              <a:buChar char="•"/>
            </a:pPr>
            <a:r>
              <a:rPr lang="en-US" sz="2757">
                <a:solidFill>
                  <a:srgbClr val="090147"/>
                </a:solidFill>
                <a:latin typeface="Canva Sans"/>
                <a:ea typeface="Canva Sans"/>
                <a:cs typeface="Canva Sans"/>
                <a:sym typeface="Canva Sans"/>
              </a:rPr>
              <a:t>Dùng khi: Xem phân bố của một biến liên tục.</a:t>
            </a:r>
          </a:p>
          <a:p>
            <a:pPr algn="l" marL="595257" indent="-297629" lvl="1">
              <a:lnSpc>
                <a:spcPts val="3859"/>
              </a:lnSpc>
              <a:buFont typeface="Arial"/>
              <a:buChar char="•"/>
            </a:pPr>
            <a:r>
              <a:rPr lang="en-US" sz="2757">
                <a:solidFill>
                  <a:srgbClr val="090147"/>
                </a:solidFill>
                <a:latin typeface="Canva Sans"/>
                <a:ea typeface="Canva Sans"/>
                <a:cs typeface="Canva Sans"/>
                <a:sym typeface="Canva Sans"/>
              </a:rPr>
              <a:t>Ý nghĩa:</a:t>
            </a:r>
          </a:p>
          <a:p>
            <a:pPr algn="l" marL="1190515" indent="-396838" lvl="2">
              <a:lnSpc>
                <a:spcPts val="3859"/>
              </a:lnSpc>
              <a:buFont typeface="Arial"/>
              <a:buChar char="⚬"/>
            </a:pPr>
            <a:r>
              <a:rPr lang="en-US" sz="2757">
                <a:solidFill>
                  <a:srgbClr val="090147"/>
                </a:solidFill>
                <a:latin typeface="Canva Sans"/>
                <a:ea typeface="Canva Sans"/>
                <a:cs typeface="Canva Sans"/>
                <a:sym typeface="Canva Sans"/>
              </a:rPr>
              <a:t>Cho biết dữ liệu có phân bố chuẩn (normal) hay không.</a:t>
            </a:r>
          </a:p>
          <a:p>
            <a:pPr algn="l" marL="1190515" indent="-396838" lvl="2">
              <a:lnSpc>
                <a:spcPts val="3859"/>
              </a:lnSpc>
              <a:buFont typeface="Arial"/>
              <a:buChar char="⚬"/>
            </a:pPr>
            <a:r>
              <a:rPr lang="en-US" sz="2757">
                <a:solidFill>
                  <a:srgbClr val="090147"/>
                </a:solidFill>
                <a:latin typeface="Canva Sans"/>
                <a:ea typeface="Canva Sans"/>
                <a:cs typeface="Canva Sans"/>
                <a:sym typeface="Canva Sans"/>
              </a:rPr>
              <a:t>Kiểm tra dữ liệu có lệch trái (left-skewed) hoặc lệch phải</a:t>
            </a:r>
            <a:r>
              <a:rPr lang="en-US" sz="2757">
                <a:solidFill>
                  <a:srgbClr val="090147"/>
                </a:solidFill>
                <a:latin typeface="Canva Sans"/>
                <a:ea typeface="Canva Sans"/>
                <a:cs typeface="Canva Sans"/>
                <a:sym typeface="Canva Sans"/>
              </a:rPr>
              <a:t> (right-skewed).</a:t>
            </a:r>
          </a:p>
          <a:p>
            <a:pPr algn="l" marL="1190515" indent="-396838" lvl="2">
              <a:lnSpc>
                <a:spcPts val="3859"/>
              </a:lnSpc>
              <a:buFont typeface="Arial"/>
              <a:buChar char="⚬"/>
            </a:pPr>
            <a:r>
              <a:rPr lang="en-US" sz="2757">
                <a:solidFill>
                  <a:srgbClr val="090147"/>
                </a:solidFill>
                <a:latin typeface="Canva Sans"/>
                <a:ea typeface="Canva Sans"/>
                <a:cs typeface="Canva Sans"/>
                <a:sym typeface="Canva Sans"/>
              </a:rPr>
              <a:t>Phát hiện có nhiều đỉnh (multimodal) hay không.</a:t>
            </a:r>
          </a:p>
          <a:p>
            <a:pPr algn="l" marL="595257" indent="-297629" lvl="1">
              <a:lnSpc>
                <a:spcPts val="3859"/>
              </a:lnSpc>
              <a:buFont typeface="Arial"/>
              <a:buChar char="•"/>
            </a:pPr>
            <a:r>
              <a:rPr lang="en-US" sz="2757">
                <a:solidFill>
                  <a:srgbClr val="090147"/>
                </a:solidFill>
                <a:latin typeface="Canva Sans"/>
                <a:ea typeface="Canva Sans"/>
                <a:cs typeface="Canva Sans"/>
                <a:sym typeface="Canva Sans"/>
              </a:rPr>
              <a:t>Ví dụ: Thống kê số lần xuất hiện của các quốc gia trong tập dữ liệu Retail Online</a:t>
            </a:r>
          </a:p>
          <a:p>
            <a:pPr algn="l">
              <a:lnSpc>
                <a:spcPts val="3859"/>
              </a:lnSpc>
            </a:pPr>
          </a:p>
          <a:p>
            <a:pPr algn="ctr">
              <a:lnSpc>
                <a:spcPts val="3859"/>
              </a:lnSpc>
            </a:pPr>
          </a:p>
          <a:p>
            <a:pPr algn="ctr">
              <a:lnSpc>
                <a:spcPts val="3859"/>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34015" y="7458821"/>
            <a:ext cx="5924025" cy="4546689"/>
          </a:xfrm>
          <a:custGeom>
            <a:avLst/>
            <a:gdLst/>
            <a:ahLst/>
            <a:cxnLst/>
            <a:rect r="r" b="b" t="t" l="l"/>
            <a:pathLst>
              <a:path h="4546689" w="5924025">
                <a:moveTo>
                  <a:pt x="0" y="0"/>
                </a:moveTo>
                <a:lnTo>
                  <a:pt x="5924025" y="0"/>
                </a:lnTo>
                <a:lnTo>
                  <a:pt x="5924025"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835600" y="2285432"/>
            <a:ext cx="9821055" cy="7446734"/>
          </a:xfrm>
          <a:custGeom>
            <a:avLst/>
            <a:gdLst/>
            <a:ahLst/>
            <a:cxnLst/>
            <a:rect r="r" b="b" t="t" l="l"/>
            <a:pathLst>
              <a:path h="7446734" w="9821055">
                <a:moveTo>
                  <a:pt x="0" y="0"/>
                </a:moveTo>
                <a:lnTo>
                  <a:pt x="9821055" y="0"/>
                </a:lnTo>
                <a:lnTo>
                  <a:pt x="9821055" y="7446734"/>
                </a:lnTo>
                <a:lnTo>
                  <a:pt x="0" y="7446734"/>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Task2: Trực quan hóa dữ liệu</a:t>
            </a:r>
          </a:p>
        </p:txBody>
      </p:sp>
      <p:sp>
        <p:nvSpPr>
          <p:cNvPr name="TextBox 7" id="7"/>
          <p:cNvSpPr txBox="true"/>
          <p:nvPr/>
        </p:nvSpPr>
        <p:spPr>
          <a:xfrm rot="0">
            <a:off x="-47670" y="2691321"/>
            <a:ext cx="7883270" cy="8810734"/>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Boxplot (Biểu đồ hộp)</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Dùng khi: So sánh phân bố của một biến liên tục theo nhiều nhóm phân loại (categorical groups).</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Ý nghĩa:</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Hiển thị trung vị (median), tứ phân vị (Q1, Q3).</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Độ</a:t>
            </a:r>
            <a:r>
              <a:rPr lang="en-US" sz="2884">
                <a:solidFill>
                  <a:srgbClr val="090147"/>
                </a:solidFill>
                <a:latin typeface="Canva Sans"/>
                <a:ea typeface="Canva Sans"/>
                <a:cs typeface="Canva Sans"/>
                <a:sym typeface="Canva Sans"/>
              </a:rPr>
              <a:t> phân tán (spread) của dữ liệu.</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Phát hiện outliers một cách trực quan.</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Ví dụ: biểu đồ boxplot thể hiện sự khác biệt mức Glucose giữa hai nhóm Outcome (0 = không mắc bệnh, 1 = mắc bệnh).</a:t>
            </a:r>
          </a:p>
          <a:p>
            <a:pPr algn="l">
              <a:lnSpc>
                <a:spcPts val="4038"/>
              </a:lnSpc>
            </a:pPr>
          </a:p>
          <a:p>
            <a:pPr algn="ctr">
              <a:lnSpc>
                <a:spcPts val="4038"/>
              </a:lnSpc>
            </a:pPr>
          </a:p>
          <a:p>
            <a:pPr algn="ctr">
              <a:lnSpc>
                <a:spcPts val="4038"/>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34015" y="7458821"/>
            <a:ext cx="5924025" cy="4546689"/>
          </a:xfrm>
          <a:custGeom>
            <a:avLst/>
            <a:gdLst/>
            <a:ahLst/>
            <a:cxnLst/>
            <a:rect r="r" b="b" t="t" l="l"/>
            <a:pathLst>
              <a:path h="4546689" w="5924025">
                <a:moveTo>
                  <a:pt x="0" y="0"/>
                </a:moveTo>
                <a:lnTo>
                  <a:pt x="5924025" y="0"/>
                </a:lnTo>
                <a:lnTo>
                  <a:pt x="5924025"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302889" y="2375702"/>
            <a:ext cx="9676685" cy="7356464"/>
          </a:xfrm>
          <a:custGeom>
            <a:avLst/>
            <a:gdLst/>
            <a:ahLst/>
            <a:cxnLst/>
            <a:rect r="r" b="b" t="t" l="l"/>
            <a:pathLst>
              <a:path h="7356464" w="9676685">
                <a:moveTo>
                  <a:pt x="0" y="0"/>
                </a:moveTo>
                <a:lnTo>
                  <a:pt x="9676685" y="0"/>
                </a:lnTo>
                <a:lnTo>
                  <a:pt x="9676685" y="7356464"/>
                </a:lnTo>
                <a:lnTo>
                  <a:pt x="0" y="7356464"/>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Task2: Trực quan hóa dữ liệu</a:t>
            </a:r>
          </a:p>
        </p:txBody>
      </p:sp>
      <p:sp>
        <p:nvSpPr>
          <p:cNvPr name="TextBox 7" id="7"/>
          <p:cNvSpPr txBox="true"/>
          <p:nvPr/>
        </p:nvSpPr>
        <p:spPr>
          <a:xfrm rot="0">
            <a:off x="0" y="3303773"/>
            <a:ext cx="7946595" cy="7792439"/>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 Scatter plot (Biểu đồ phân tán):</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Dùng khi: Xem mối quan hệ giữa hai biến liên tục.</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Ý nghĩa:</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Thể hiện sự tương quan: tích cực (positive), tiêu cực (negative) hoặc không tương quan.</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Giúp phát hiện outliers (những điểm “lạc loài”).</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Cho thấy mô hình quan hệ có tuyến tính hay phi tuyến.</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Ví dụ: Mối quan hệ giữa BMI và Glucose</a:t>
            </a:r>
          </a:p>
          <a:p>
            <a:pPr algn="l">
              <a:lnSpc>
                <a:spcPts val="4038"/>
              </a:lnSpc>
            </a:pPr>
          </a:p>
          <a:p>
            <a:pPr algn="ctr">
              <a:lnSpc>
                <a:spcPts val="4038"/>
              </a:lnSpc>
            </a:pPr>
          </a:p>
          <a:p>
            <a:pPr algn="ctr">
              <a:lnSpc>
                <a:spcPts val="4038"/>
              </a:lnSpc>
            </a:pPr>
          </a:p>
        </p:txBody>
      </p:sp>
      <p:sp>
        <p:nvSpPr>
          <p:cNvPr name="TextBox 8" id="8"/>
          <p:cNvSpPr txBox="true"/>
          <p:nvPr/>
        </p:nvSpPr>
        <p:spPr>
          <a:xfrm rot="0">
            <a:off x="17695609" y="968454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34015" y="7458821"/>
            <a:ext cx="5924025" cy="4546689"/>
          </a:xfrm>
          <a:custGeom>
            <a:avLst/>
            <a:gdLst/>
            <a:ahLst/>
            <a:cxnLst/>
            <a:rect r="r" b="b" t="t" l="l"/>
            <a:pathLst>
              <a:path h="4546689" w="5924025">
                <a:moveTo>
                  <a:pt x="0" y="0"/>
                </a:moveTo>
                <a:lnTo>
                  <a:pt x="5924025" y="0"/>
                </a:lnTo>
                <a:lnTo>
                  <a:pt x="5924025"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307860" y="2694897"/>
            <a:ext cx="8387750" cy="7037269"/>
          </a:xfrm>
          <a:custGeom>
            <a:avLst/>
            <a:gdLst/>
            <a:ahLst/>
            <a:cxnLst/>
            <a:rect r="r" b="b" t="t" l="l"/>
            <a:pathLst>
              <a:path h="7037269" w="8387750">
                <a:moveTo>
                  <a:pt x="0" y="0"/>
                </a:moveTo>
                <a:lnTo>
                  <a:pt x="8387749" y="0"/>
                </a:lnTo>
                <a:lnTo>
                  <a:pt x="8387749" y="7037269"/>
                </a:lnTo>
                <a:lnTo>
                  <a:pt x="0" y="7037269"/>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Task2: Trực quan hóa dữ liệu</a:t>
            </a:r>
          </a:p>
        </p:txBody>
      </p:sp>
      <p:sp>
        <p:nvSpPr>
          <p:cNvPr name="TextBox 7" id="7"/>
          <p:cNvSpPr txBox="true"/>
          <p:nvPr/>
        </p:nvSpPr>
        <p:spPr>
          <a:xfrm rot="0">
            <a:off x="0" y="2470568"/>
            <a:ext cx="9144000" cy="9319881"/>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 Heatmap (Biểu đồ nhiệt):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Dùng khi: Muốn quan sát mối quan hệ (tương quan) giữa nhiều biến liên tục cùng lúc.</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Ý nghĩa:</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Mỗi ô trong heatmap thể hiện hệ số tương quan (correlation coefficient) giữa hai biến, thường từ -1 đến 1:</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Giúp</a:t>
            </a:r>
            <a:r>
              <a:rPr lang="en-US" sz="2884">
                <a:solidFill>
                  <a:srgbClr val="090147"/>
                </a:solidFill>
                <a:latin typeface="Canva Sans"/>
                <a:ea typeface="Canva Sans"/>
                <a:cs typeface="Canva Sans"/>
                <a:sym typeface="Canva Sans"/>
              </a:rPr>
              <a:t> phát hiện các cặp biến có mối quan hệ mạnh, từ đó chọn đặc trưng quan trọng tr</a:t>
            </a:r>
            <a:r>
              <a:rPr lang="en-US" sz="2884">
                <a:solidFill>
                  <a:srgbClr val="090147"/>
                </a:solidFill>
                <a:latin typeface="Canva Sans"/>
                <a:ea typeface="Canva Sans"/>
                <a:cs typeface="Canva Sans"/>
                <a:sym typeface="Canva Sans"/>
              </a:rPr>
              <a:t>ong phân tích hoặc mô hình dự đoán.</a:t>
            </a:r>
          </a:p>
          <a:p>
            <a:pPr algn="l" marL="1245659" indent="-415220" lvl="2">
              <a:lnSpc>
                <a:spcPts val="4038"/>
              </a:lnSpc>
              <a:buFont typeface="Arial"/>
              <a:buChar char="⚬"/>
            </a:pPr>
            <a:r>
              <a:rPr lang="en-US" sz="2884">
                <a:solidFill>
                  <a:srgbClr val="090147"/>
                </a:solidFill>
                <a:latin typeface="Canva Sans"/>
                <a:ea typeface="Canva Sans"/>
                <a:cs typeface="Canva Sans"/>
                <a:sym typeface="Canva Sans"/>
              </a:rPr>
              <a:t>Dễ dàng nhận ra mô hình tương quan tổng thể trong tập dữ liệu, thay vì phải xem từng biểu đồ đôi một.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Ví dụ: Heatmap thể hiện mối tương quan giữa các biến Quantity, UnitPrice, và Revenue</a:t>
            </a:r>
          </a:p>
          <a:p>
            <a:pPr algn="l">
              <a:lnSpc>
                <a:spcPts val="4038"/>
              </a:lnSpc>
            </a:pPr>
          </a:p>
          <a:p>
            <a:pPr algn="ctr">
              <a:lnSpc>
                <a:spcPts val="4038"/>
              </a:lnSpc>
            </a:pPr>
          </a:p>
          <a:p>
            <a:pPr algn="ctr">
              <a:lnSpc>
                <a:spcPts val="4038"/>
              </a:lnSpc>
            </a:pPr>
          </a:p>
        </p:txBody>
      </p:sp>
      <p:sp>
        <p:nvSpPr>
          <p:cNvPr name="TextBox 8" id="8"/>
          <p:cNvSpPr txBox="true"/>
          <p:nvPr/>
        </p:nvSpPr>
        <p:spPr>
          <a:xfrm rot="0">
            <a:off x="17695609" y="968454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4027743" y="236995"/>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Task3: Phân tích đơn biến và hai biến</a:t>
            </a:r>
          </a:p>
        </p:txBody>
      </p:sp>
      <p:grpSp>
        <p:nvGrpSpPr>
          <p:cNvPr name="Group 5" id="5"/>
          <p:cNvGrpSpPr/>
          <p:nvPr/>
        </p:nvGrpSpPr>
        <p:grpSpPr>
          <a:xfrm rot="0">
            <a:off x="4652045" y="1839455"/>
            <a:ext cx="9255375" cy="913356"/>
            <a:chOff x="0" y="0"/>
            <a:chExt cx="2437630" cy="240555"/>
          </a:xfrm>
        </p:grpSpPr>
        <p:sp>
          <p:nvSpPr>
            <p:cNvPr name="Freeform 6" id="6"/>
            <p:cNvSpPr/>
            <p:nvPr/>
          </p:nvSpPr>
          <p:spPr>
            <a:xfrm flipH="false" flipV="false" rot="0">
              <a:off x="0" y="0"/>
              <a:ext cx="2437630" cy="240555"/>
            </a:xfrm>
            <a:custGeom>
              <a:avLst/>
              <a:gdLst/>
              <a:ahLst/>
              <a:cxnLst/>
              <a:rect r="r" b="b" t="t" l="l"/>
              <a:pathLst>
                <a:path h="240555" w="2437630">
                  <a:moveTo>
                    <a:pt x="42347" y="0"/>
                  </a:moveTo>
                  <a:lnTo>
                    <a:pt x="2395283" y="0"/>
                  </a:lnTo>
                  <a:cubicBezTo>
                    <a:pt x="2418670" y="0"/>
                    <a:pt x="2437630" y="18959"/>
                    <a:pt x="2437630" y="42347"/>
                  </a:cubicBezTo>
                  <a:lnTo>
                    <a:pt x="2437630" y="198208"/>
                  </a:lnTo>
                  <a:cubicBezTo>
                    <a:pt x="2437630" y="221595"/>
                    <a:pt x="2418670" y="240555"/>
                    <a:pt x="2395283" y="240555"/>
                  </a:cubicBezTo>
                  <a:lnTo>
                    <a:pt x="42347" y="240555"/>
                  </a:lnTo>
                  <a:cubicBezTo>
                    <a:pt x="31116" y="240555"/>
                    <a:pt x="20345" y="236093"/>
                    <a:pt x="12403" y="228152"/>
                  </a:cubicBezTo>
                  <a:cubicBezTo>
                    <a:pt x="4462" y="220210"/>
                    <a:pt x="0" y="209439"/>
                    <a:pt x="0" y="198208"/>
                  </a:cubicBezTo>
                  <a:lnTo>
                    <a:pt x="0" y="42347"/>
                  </a:lnTo>
                  <a:cubicBezTo>
                    <a:pt x="0" y="18959"/>
                    <a:pt x="18959" y="0"/>
                    <a:pt x="42347" y="0"/>
                  </a:cubicBezTo>
                  <a:close/>
                </a:path>
              </a:pathLst>
            </a:custGeom>
            <a:gradFill rotWithShape="true">
              <a:gsLst>
                <a:gs pos="0">
                  <a:srgbClr val="2D8BBA">
                    <a:alpha val="100000"/>
                  </a:srgbClr>
                </a:gs>
                <a:gs pos="100000">
                  <a:srgbClr val="192385">
                    <a:alpha val="100000"/>
                  </a:srgbClr>
                </a:gs>
              </a:gsLst>
              <a:lin ang="0"/>
            </a:gradFill>
          </p:spPr>
        </p:sp>
        <p:sp>
          <p:nvSpPr>
            <p:cNvPr name="TextBox 7" id="7"/>
            <p:cNvSpPr txBox="true"/>
            <p:nvPr/>
          </p:nvSpPr>
          <p:spPr>
            <a:xfrm>
              <a:off x="0" y="-66675"/>
              <a:ext cx="2437630" cy="307230"/>
            </a:xfrm>
            <a:prstGeom prst="rect">
              <a:avLst/>
            </a:prstGeom>
          </p:spPr>
          <p:txBody>
            <a:bodyPr anchor="ctr" rtlCol="false" tIns="50800" lIns="50800" bIns="50800" rIns="50800"/>
            <a:lstStyle/>
            <a:p>
              <a:pPr algn="ctr">
                <a:lnSpc>
                  <a:spcPts val="4759"/>
                </a:lnSpc>
                <a:spcBef>
                  <a:spcPct val="0"/>
                </a:spcBef>
              </a:pPr>
              <a:r>
                <a:rPr lang="en-US" b="true" sz="3399">
                  <a:solidFill>
                    <a:srgbClr val="F1F3F5"/>
                  </a:solidFill>
                  <a:latin typeface="Open Sans Bold"/>
                  <a:ea typeface="Open Sans Bold"/>
                  <a:cs typeface="Open Sans Bold"/>
                  <a:sym typeface="Open Sans Bold"/>
                </a:rPr>
                <a:t> Phân tích đơn biến (Univariate Analysis)</a:t>
              </a:r>
            </a:p>
          </p:txBody>
        </p:sp>
      </p:grpSp>
      <p:grpSp>
        <p:nvGrpSpPr>
          <p:cNvPr name="Group 8" id="8"/>
          <p:cNvGrpSpPr/>
          <p:nvPr/>
        </p:nvGrpSpPr>
        <p:grpSpPr>
          <a:xfrm rot="0">
            <a:off x="797903" y="2920867"/>
            <a:ext cx="16692194" cy="2501677"/>
            <a:chOff x="0" y="0"/>
            <a:chExt cx="4396298" cy="658878"/>
          </a:xfrm>
        </p:grpSpPr>
        <p:sp>
          <p:nvSpPr>
            <p:cNvPr name="Freeform 9" id="9"/>
            <p:cNvSpPr/>
            <p:nvPr/>
          </p:nvSpPr>
          <p:spPr>
            <a:xfrm flipH="false" flipV="false" rot="0">
              <a:off x="0" y="0"/>
              <a:ext cx="4396298" cy="658878"/>
            </a:xfrm>
            <a:custGeom>
              <a:avLst/>
              <a:gdLst/>
              <a:ahLst/>
              <a:cxnLst/>
              <a:rect r="r" b="b" t="t" l="l"/>
              <a:pathLst>
                <a:path h="658878" w="4396298">
                  <a:moveTo>
                    <a:pt x="23480" y="0"/>
                  </a:moveTo>
                  <a:lnTo>
                    <a:pt x="4372818" y="0"/>
                  </a:lnTo>
                  <a:cubicBezTo>
                    <a:pt x="4379045" y="0"/>
                    <a:pt x="4385017" y="2474"/>
                    <a:pt x="4389421" y="6877"/>
                  </a:cubicBezTo>
                  <a:cubicBezTo>
                    <a:pt x="4393824" y="11281"/>
                    <a:pt x="4396298" y="17253"/>
                    <a:pt x="4396298" y="23480"/>
                  </a:cubicBezTo>
                  <a:lnTo>
                    <a:pt x="4396298" y="635398"/>
                  </a:lnTo>
                  <a:cubicBezTo>
                    <a:pt x="4396298" y="641625"/>
                    <a:pt x="4393824" y="647597"/>
                    <a:pt x="4389421" y="652001"/>
                  </a:cubicBezTo>
                  <a:cubicBezTo>
                    <a:pt x="4385017" y="656404"/>
                    <a:pt x="4379045" y="658878"/>
                    <a:pt x="4372818" y="658878"/>
                  </a:cubicBezTo>
                  <a:lnTo>
                    <a:pt x="23480" y="658878"/>
                  </a:lnTo>
                  <a:cubicBezTo>
                    <a:pt x="17253" y="658878"/>
                    <a:pt x="11281" y="656404"/>
                    <a:pt x="6877" y="652001"/>
                  </a:cubicBezTo>
                  <a:cubicBezTo>
                    <a:pt x="2474" y="647597"/>
                    <a:pt x="0" y="641625"/>
                    <a:pt x="0" y="635398"/>
                  </a:cubicBezTo>
                  <a:lnTo>
                    <a:pt x="0" y="23480"/>
                  </a:lnTo>
                  <a:cubicBezTo>
                    <a:pt x="0" y="17253"/>
                    <a:pt x="2474" y="11281"/>
                    <a:pt x="6877" y="6877"/>
                  </a:cubicBezTo>
                  <a:cubicBezTo>
                    <a:pt x="11281" y="2474"/>
                    <a:pt x="17253" y="0"/>
                    <a:pt x="23480" y="0"/>
                  </a:cubicBezTo>
                  <a:close/>
                </a:path>
              </a:pathLst>
            </a:custGeom>
            <a:gradFill rotWithShape="true">
              <a:gsLst>
                <a:gs pos="0">
                  <a:srgbClr val="2D8BBA">
                    <a:alpha val="100000"/>
                  </a:srgbClr>
                </a:gs>
                <a:gs pos="100000">
                  <a:srgbClr val="192385">
                    <a:alpha val="100000"/>
                  </a:srgbClr>
                </a:gs>
              </a:gsLst>
              <a:lin ang="0"/>
            </a:gradFill>
          </p:spPr>
        </p:sp>
        <p:sp>
          <p:nvSpPr>
            <p:cNvPr name="TextBox 10" id="10"/>
            <p:cNvSpPr txBox="true"/>
            <p:nvPr/>
          </p:nvSpPr>
          <p:spPr>
            <a:xfrm>
              <a:off x="0" y="-66675"/>
              <a:ext cx="4396298" cy="725553"/>
            </a:xfrm>
            <a:prstGeom prst="rect">
              <a:avLst/>
            </a:prstGeom>
          </p:spPr>
          <p:txBody>
            <a:bodyPr anchor="ctr" rtlCol="false" tIns="50800" lIns="50800" bIns="50800" rIns="50800"/>
            <a:lstStyle/>
            <a:p>
              <a:pPr algn="l">
                <a:lnSpc>
                  <a:spcPts val="4619"/>
                </a:lnSpc>
              </a:pPr>
              <a:r>
                <a:rPr lang="en-US" sz="3299">
                  <a:solidFill>
                    <a:srgbClr val="FEF6F3"/>
                  </a:solidFill>
                  <a:latin typeface="Open Sans"/>
                  <a:ea typeface="Open Sans"/>
                  <a:cs typeface="Open Sans"/>
                  <a:sym typeface="Open Sans"/>
                </a:rPr>
                <a:t>Khái niệm:</a:t>
              </a:r>
            </a:p>
            <a:p>
              <a:pPr algn="l" marL="712462" indent="-356231" lvl="1">
                <a:lnSpc>
                  <a:spcPts val="4619"/>
                </a:lnSpc>
                <a:buFont typeface="Arial"/>
                <a:buChar char="•"/>
              </a:pPr>
              <a:r>
                <a:rPr lang="en-US" sz="3299">
                  <a:solidFill>
                    <a:srgbClr val="FEF6F3"/>
                  </a:solidFill>
                  <a:latin typeface="Open Sans"/>
                  <a:ea typeface="Open Sans"/>
                  <a:cs typeface="Open Sans"/>
                  <a:sym typeface="Open Sans"/>
                </a:rPr>
                <a:t>Xem xét một biến duy nhất để hiểu phân phối, xu hướng, độ phân tán, hình dạng.</a:t>
              </a:r>
            </a:p>
            <a:p>
              <a:pPr algn="l" marL="712462" indent="-356231" lvl="1">
                <a:lnSpc>
                  <a:spcPts val="4619"/>
                </a:lnSpc>
                <a:buFont typeface="Arial"/>
                <a:buChar char="•"/>
              </a:pPr>
              <a:r>
                <a:rPr lang="en-US" sz="3299">
                  <a:solidFill>
                    <a:srgbClr val="FEF6F3"/>
                  </a:solidFill>
                  <a:latin typeface="Open Sans"/>
                  <a:ea typeface="Open Sans"/>
                  <a:cs typeface="Open Sans"/>
                  <a:sym typeface="Open Sans"/>
                </a:rPr>
                <a:t>Mục tiêu: mô tả đặc trưng biến, phát hiện lệch, nhiễu, ngoại lệ, hỗ trợ tiền xử lý.</a:t>
              </a:r>
            </a:p>
            <a:p>
              <a:pPr algn="l">
                <a:lnSpc>
                  <a:spcPts val="4619"/>
                </a:lnSpc>
                <a:spcBef>
                  <a:spcPct val="0"/>
                </a:spcBef>
              </a:pPr>
            </a:p>
          </p:txBody>
        </p:sp>
      </p:grpSp>
      <p:grpSp>
        <p:nvGrpSpPr>
          <p:cNvPr name="Group 11" id="11"/>
          <p:cNvGrpSpPr/>
          <p:nvPr/>
        </p:nvGrpSpPr>
        <p:grpSpPr>
          <a:xfrm rot="0">
            <a:off x="797903" y="5593994"/>
            <a:ext cx="8115300" cy="4421119"/>
            <a:chOff x="0" y="0"/>
            <a:chExt cx="2137363" cy="1164410"/>
          </a:xfrm>
        </p:grpSpPr>
        <p:sp>
          <p:nvSpPr>
            <p:cNvPr name="Freeform 12" id="12"/>
            <p:cNvSpPr/>
            <p:nvPr/>
          </p:nvSpPr>
          <p:spPr>
            <a:xfrm flipH="false" flipV="false" rot="0">
              <a:off x="0" y="0"/>
              <a:ext cx="2137363" cy="1164410"/>
            </a:xfrm>
            <a:custGeom>
              <a:avLst/>
              <a:gdLst/>
              <a:ahLst/>
              <a:cxnLst/>
              <a:rect r="r" b="b" t="t" l="l"/>
              <a:pathLst>
                <a:path h="1164410" w="2137363">
                  <a:moveTo>
                    <a:pt x="48296" y="0"/>
                  </a:moveTo>
                  <a:lnTo>
                    <a:pt x="2089067" y="0"/>
                  </a:lnTo>
                  <a:cubicBezTo>
                    <a:pt x="2101876" y="0"/>
                    <a:pt x="2114160" y="5088"/>
                    <a:pt x="2123217" y="14146"/>
                  </a:cubicBezTo>
                  <a:cubicBezTo>
                    <a:pt x="2132275" y="23203"/>
                    <a:pt x="2137363" y="35487"/>
                    <a:pt x="2137363" y="48296"/>
                  </a:cubicBezTo>
                  <a:lnTo>
                    <a:pt x="2137363" y="1116114"/>
                  </a:lnTo>
                  <a:cubicBezTo>
                    <a:pt x="2137363" y="1128923"/>
                    <a:pt x="2132275" y="1141207"/>
                    <a:pt x="2123217" y="1150264"/>
                  </a:cubicBezTo>
                  <a:cubicBezTo>
                    <a:pt x="2114160" y="1159322"/>
                    <a:pt x="2101876" y="1164410"/>
                    <a:pt x="2089067" y="1164410"/>
                  </a:cubicBezTo>
                  <a:lnTo>
                    <a:pt x="48296" y="1164410"/>
                  </a:lnTo>
                  <a:cubicBezTo>
                    <a:pt x="35487" y="1164410"/>
                    <a:pt x="23203" y="1159322"/>
                    <a:pt x="14146" y="1150264"/>
                  </a:cubicBezTo>
                  <a:cubicBezTo>
                    <a:pt x="5088" y="1141207"/>
                    <a:pt x="0" y="1128923"/>
                    <a:pt x="0" y="1116114"/>
                  </a:cubicBezTo>
                  <a:lnTo>
                    <a:pt x="0" y="48296"/>
                  </a:lnTo>
                  <a:cubicBezTo>
                    <a:pt x="0" y="35487"/>
                    <a:pt x="5088" y="23203"/>
                    <a:pt x="14146" y="14146"/>
                  </a:cubicBezTo>
                  <a:cubicBezTo>
                    <a:pt x="23203" y="5088"/>
                    <a:pt x="35487" y="0"/>
                    <a:pt x="48296" y="0"/>
                  </a:cubicBezTo>
                  <a:close/>
                </a:path>
              </a:pathLst>
            </a:custGeom>
            <a:gradFill rotWithShape="true">
              <a:gsLst>
                <a:gs pos="0">
                  <a:srgbClr val="2D8BBA">
                    <a:alpha val="100000"/>
                  </a:srgbClr>
                </a:gs>
                <a:gs pos="100000">
                  <a:srgbClr val="192385">
                    <a:alpha val="100000"/>
                  </a:srgbClr>
                </a:gs>
              </a:gsLst>
              <a:lin ang="0"/>
            </a:gradFill>
          </p:spPr>
        </p:sp>
        <p:sp>
          <p:nvSpPr>
            <p:cNvPr name="TextBox 13" id="13"/>
            <p:cNvSpPr txBox="true"/>
            <p:nvPr/>
          </p:nvSpPr>
          <p:spPr>
            <a:xfrm>
              <a:off x="0" y="-47625"/>
              <a:ext cx="2137363" cy="1212035"/>
            </a:xfrm>
            <a:prstGeom prst="rect">
              <a:avLst/>
            </a:prstGeom>
          </p:spPr>
          <p:txBody>
            <a:bodyPr anchor="ctr" rtlCol="false" tIns="50800" lIns="50800" bIns="50800" rIns="50800"/>
            <a:lstStyle/>
            <a:p>
              <a:pPr algn="ctr">
                <a:lnSpc>
                  <a:spcPts val="4199"/>
                </a:lnSpc>
              </a:pPr>
              <a:r>
                <a:rPr lang="en-US" sz="2999">
                  <a:solidFill>
                    <a:srgbClr val="FFFFFF"/>
                  </a:solidFill>
                  <a:latin typeface="Open Sans"/>
                  <a:ea typeface="Open Sans"/>
                  <a:cs typeface="Open Sans"/>
                  <a:sym typeface="Open Sans"/>
                </a:rPr>
                <a:t>Thước đo thống kê:</a:t>
              </a:r>
            </a:p>
            <a:p>
              <a:pPr algn="l" marL="647694" indent="-323847" lvl="1">
                <a:lnSpc>
                  <a:spcPts val="4199"/>
                </a:lnSpc>
                <a:buFont typeface="Arial"/>
                <a:buChar char="•"/>
              </a:pPr>
              <a:r>
                <a:rPr lang="en-US" sz="2999">
                  <a:solidFill>
                    <a:srgbClr val="FFFFFF"/>
                  </a:solidFill>
                  <a:latin typeface="Open Sans"/>
                  <a:ea typeface="Open Sans"/>
                  <a:cs typeface="Open Sans"/>
                  <a:sym typeface="Open Sans"/>
                </a:rPr>
                <a:t>Xu hướng trung tâm: Trung bình, Trung vị, Mode.</a:t>
              </a:r>
            </a:p>
            <a:p>
              <a:pPr algn="l" marL="647694" indent="-323847" lvl="1">
                <a:lnSpc>
                  <a:spcPts val="4199"/>
                </a:lnSpc>
                <a:buFont typeface="Arial"/>
                <a:buChar char="•"/>
              </a:pPr>
              <a:r>
                <a:rPr lang="en-US" sz="2999">
                  <a:solidFill>
                    <a:srgbClr val="FFFFFF"/>
                  </a:solidFill>
                  <a:latin typeface="Open Sans"/>
                  <a:ea typeface="Open Sans"/>
                  <a:cs typeface="Open Sans"/>
                  <a:sym typeface="Open Sans"/>
                </a:rPr>
                <a:t>Độ phân tán: Range, IQR, Phương sai, Độ lệch chuẩn, MAD.</a:t>
              </a:r>
            </a:p>
            <a:p>
              <a:pPr algn="l" marL="647694" indent="-323847" lvl="1">
                <a:lnSpc>
                  <a:spcPts val="4199"/>
                </a:lnSpc>
                <a:buFont typeface="Arial"/>
                <a:buChar char="•"/>
              </a:pPr>
              <a:r>
                <a:rPr lang="en-US" sz="2999">
                  <a:solidFill>
                    <a:srgbClr val="FFFFFF"/>
                  </a:solidFill>
                  <a:latin typeface="Open Sans"/>
                  <a:ea typeface="Open Sans"/>
                  <a:cs typeface="Open Sans"/>
                  <a:sym typeface="Open Sans"/>
                </a:rPr>
                <a:t>Hình dạng: Skewness, Kurtosis.</a:t>
              </a:r>
            </a:p>
            <a:p>
              <a:pPr algn="l" marL="647694" indent="-323847" lvl="1">
                <a:lnSpc>
                  <a:spcPts val="4199"/>
                </a:lnSpc>
                <a:buFont typeface="Arial"/>
                <a:buChar char="•"/>
              </a:pPr>
              <a:r>
                <a:rPr lang="en-US" sz="2999">
                  <a:solidFill>
                    <a:srgbClr val="FFFFFF"/>
                  </a:solidFill>
                  <a:latin typeface="Open Sans"/>
                  <a:ea typeface="Open Sans"/>
                  <a:cs typeface="Open Sans"/>
                  <a:sym typeface="Open Sans"/>
                </a:rPr>
                <a:t>Ngoại lệ: Quy tắc IQR, Z-score.</a:t>
              </a:r>
            </a:p>
            <a:p>
              <a:pPr algn="ctr">
                <a:lnSpc>
                  <a:spcPts val="4619"/>
                </a:lnSpc>
                <a:spcBef>
                  <a:spcPct val="0"/>
                </a:spcBef>
              </a:pPr>
            </a:p>
          </p:txBody>
        </p:sp>
      </p:grpSp>
      <p:grpSp>
        <p:nvGrpSpPr>
          <p:cNvPr name="Group 14" id="14"/>
          <p:cNvGrpSpPr/>
          <p:nvPr/>
        </p:nvGrpSpPr>
        <p:grpSpPr>
          <a:xfrm rot="0">
            <a:off x="10027725" y="5746992"/>
            <a:ext cx="7462372" cy="4016513"/>
            <a:chOff x="0" y="0"/>
            <a:chExt cx="1965398" cy="1057847"/>
          </a:xfrm>
        </p:grpSpPr>
        <p:sp>
          <p:nvSpPr>
            <p:cNvPr name="Freeform 15" id="15"/>
            <p:cNvSpPr/>
            <p:nvPr/>
          </p:nvSpPr>
          <p:spPr>
            <a:xfrm flipH="false" flipV="false" rot="0">
              <a:off x="0" y="0"/>
              <a:ext cx="1965398" cy="1057847"/>
            </a:xfrm>
            <a:custGeom>
              <a:avLst/>
              <a:gdLst/>
              <a:ahLst/>
              <a:cxnLst/>
              <a:rect r="r" b="b" t="t" l="l"/>
              <a:pathLst>
                <a:path h="1057847" w="1965398">
                  <a:moveTo>
                    <a:pt x="52521" y="0"/>
                  </a:moveTo>
                  <a:lnTo>
                    <a:pt x="1912877" y="0"/>
                  </a:lnTo>
                  <a:cubicBezTo>
                    <a:pt x="1941884" y="0"/>
                    <a:pt x="1965398" y="23515"/>
                    <a:pt x="1965398" y="52521"/>
                  </a:cubicBezTo>
                  <a:lnTo>
                    <a:pt x="1965398" y="1005325"/>
                  </a:lnTo>
                  <a:cubicBezTo>
                    <a:pt x="1965398" y="1019255"/>
                    <a:pt x="1959865" y="1032614"/>
                    <a:pt x="1950015" y="1042464"/>
                  </a:cubicBezTo>
                  <a:cubicBezTo>
                    <a:pt x="1940166" y="1052313"/>
                    <a:pt x="1926807" y="1057847"/>
                    <a:pt x="1912877" y="1057847"/>
                  </a:cubicBezTo>
                  <a:lnTo>
                    <a:pt x="52521" y="1057847"/>
                  </a:lnTo>
                  <a:cubicBezTo>
                    <a:pt x="23515" y="1057847"/>
                    <a:pt x="0" y="1034332"/>
                    <a:pt x="0" y="1005325"/>
                  </a:cubicBezTo>
                  <a:lnTo>
                    <a:pt x="0" y="52521"/>
                  </a:lnTo>
                  <a:cubicBezTo>
                    <a:pt x="0" y="23515"/>
                    <a:pt x="23515" y="0"/>
                    <a:pt x="52521" y="0"/>
                  </a:cubicBezTo>
                  <a:close/>
                </a:path>
              </a:pathLst>
            </a:custGeom>
            <a:gradFill rotWithShape="true">
              <a:gsLst>
                <a:gs pos="0">
                  <a:srgbClr val="2D8BBA">
                    <a:alpha val="100000"/>
                  </a:srgbClr>
                </a:gs>
                <a:gs pos="100000">
                  <a:srgbClr val="192385">
                    <a:alpha val="100000"/>
                  </a:srgbClr>
                </a:gs>
              </a:gsLst>
              <a:lin ang="0"/>
            </a:gradFill>
          </p:spPr>
        </p:sp>
        <p:sp>
          <p:nvSpPr>
            <p:cNvPr name="TextBox 16" id="16"/>
            <p:cNvSpPr txBox="true"/>
            <p:nvPr/>
          </p:nvSpPr>
          <p:spPr>
            <a:xfrm>
              <a:off x="0" y="-66675"/>
              <a:ext cx="1965398" cy="1124522"/>
            </a:xfrm>
            <a:prstGeom prst="rect">
              <a:avLst/>
            </a:prstGeom>
          </p:spPr>
          <p:txBody>
            <a:bodyPr anchor="ctr" rtlCol="false" tIns="50800" lIns="50800" bIns="50800" rIns="50800"/>
            <a:lstStyle/>
            <a:p>
              <a:pPr algn="ctr">
                <a:lnSpc>
                  <a:spcPts val="4619"/>
                </a:lnSpc>
              </a:pPr>
              <a:r>
                <a:rPr lang="en-US" sz="3299">
                  <a:solidFill>
                    <a:srgbClr val="FFFFFF"/>
                  </a:solidFill>
                  <a:latin typeface="Open Sans"/>
                  <a:ea typeface="Open Sans"/>
                  <a:cs typeface="Open Sans"/>
                  <a:sym typeface="Open Sans"/>
                </a:rPr>
                <a:t>Trực quan hóa thường dùng:</a:t>
              </a:r>
            </a:p>
            <a:p>
              <a:pPr algn="l" marL="712462" indent="-356231" lvl="1">
                <a:lnSpc>
                  <a:spcPts val="4619"/>
                </a:lnSpc>
                <a:buFont typeface="Arial"/>
                <a:buChar char="•"/>
              </a:pPr>
              <a:r>
                <a:rPr lang="en-US" sz="3299">
                  <a:solidFill>
                    <a:srgbClr val="FFFFFF"/>
                  </a:solidFill>
                  <a:latin typeface="Open Sans"/>
                  <a:ea typeface="Open Sans"/>
                  <a:cs typeface="Open Sans"/>
                  <a:sym typeface="Open Sans"/>
                </a:rPr>
                <a:t>Biến số: Histogram, KDE, Boxplot, ECDF.</a:t>
              </a:r>
            </a:p>
            <a:p>
              <a:pPr algn="l" marL="712462" indent="-356231" lvl="1">
                <a:lnSpc>
                  <a:spcPts val="4619"/>
                </a:lnSpc>
                <a:buFont typeface="Arial"/>
                <a:buChar char="•"/>
              </a:pPr>
              <a:r>
                <a:rPr lang="en-US" sz="3299">
                  <a:solidFill>
                    <a:srgbClr val="FFFFFF"/>
                  </a:solidFill>
                  <a:latin typeface="Open Sans"/>
                  <a:ea typeface="Open Sans"/>
                  <a:cs typeface="Open Sans"/>
                  <a:sym typeface="Open Sans"/>
                </a:rPr>
                <a:t>Biến phân loại: Bar chart.</a:t>
              </a:r>
            </a:p>
            <a:p>
              <a:pPr algn="ctr">
                <a:lnSpc>
                  <a:spcPts val="4619"/>
                </a:lnSpc>
                <a:spcBef>
                  <a:spcPct val="0"/>
                </a:spcBef>
              </a:pPr>
            </a:p>
          </p:txBody>
        </p:sp>
      </p:grpSp>
      <p:sp>
        <p:nvSpPr>
          <p:cNvPr name="TextBox 17" id="17"/>
          <p:cNvSpPr txBox="true"/>
          <p:nvPr/>
        </p:nvSpPr>
        <p:spPr>
          <a:xfrm rot="0">
            <a:off x="16842884"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Noto Serif Display"/>
                <a:ea typeface="Noto Serif Display"/>
                <a:cs typeface="Noto Serif Display"/>
                <a:sym typeface="Noto Serif Display"/>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13097340" y="-2585086"/>
            <a:ext cx="7131854" cy="9334888"/>
          </a:xfrm>
          <a:custGeom>
            <a:avLst/>
            <a:gdLst/>
            <a:ahLst/>
            <a:cxnLst/>
            <a:rect r="r" b="b" t="t" l="l"/>
            <a:pathLst>
              <a:path h="9334888" w="7131854">
                <a:moveTo>
                  <a:pt x="0" y="0"/>
                </a:moveTo>
                <a:lnTo>
                  <a:pt x="7131854" y="0"/>
                </a:lnTo>
                <a:lnTo>
                  <a:pt x="7131854" y="9334887"/>
                </a:lnTo>
                <a:lnTo>
                  <a:pt x="0" y="93348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3321978" y="4076547"/>
            <a:ext cx="11246689" cy="1343924"/>
            <a:chOff x="0" y="0"/>
            <a:chExt cx="2962091" cy="353955"/>
          </a:xfrm>
        </p:grpSpPr>
        <p:sp>
          <p:nvSpPr>
            <p:cNvPr name="Freeform 4" id="4"/>
            <p:cNvSpPr/>
            <p:nvPr/>
          </p:nvSpPr>
          <p:spPr>
            <a:xfrm flipH="false" flipV="false" rot="0">
              <a:off x="0" y="0"/>
              <a:ext cx="2962091" cy="353955"/>
            </a:xfrm>
            <a:custGeom>
              <a:avLst/>
              <a:gdLst/>
              <a:ahLst/>
              <a:cxnLst/>
              <a:rect r="r" b="b" t="t" l="l"/>
              <a:pathLst>
                <a:path h="353955" w="2962091">
                  <a:moveTo>
                    <a:pt x="34849" y="0"/>
                  </a:moveTo>
                  <a:lnTo>
                    <a:pt x="2927242" y="0"/>
                  </a:lnTo>
                  <a:cubicBezTo>
                    <a:pt x="2936485" y="0"/>
                    <a:pt x="2945349" y="3672"/>
                    <a:pt x="2951884" y="10207"/>
                  </a:cubicBezTo>
                  <a:cubicBezTo>
                    <a:pt x="2958420" y="16742"/>
                    <a:pt x="2962091" y="25606"/>
                    <a:pt x="2962091" y="34849"/>
                  </a:cubicBezTo>
                  <a:lnTo>
                    <a:pt x="2962091" y="319106"/>
                  </a:lnTo>
                  <a:cubicBezTo>
                    <a:pt x="2962091" y="338353"/>
                    <a:pt x="2946489" y="353955"/>
                    <a:pt x="2927242" y="353955"/>
                  </a:cubicBezTo>
                  <a:lnTo>
                    <a:pt x="34849" y="353955"/>
                  </a:lnTo>
                  <a:cubicBezTo>
                    <a:pt x="25606" y="353955"/>
                    <a:pt x="16742" y="350284"/>
                    <a:pt x="10207" y="343748"/>
                  </a:cubicBezTo>
                  <a:cubicBezTo>
                    <a:pt x="3672" y="337213"/>
                    <a:pt x="0" y="328349"/>
                    <a:pt x="0" y="319106"/>
                  </a:cubicBezTo>
                  <a:lnTo>
                    <a:pt x="0" y="34849"/>
                  </a:lnTo>
                  <a:cubicBezTo>
                    <a:pt x="0" y="25606"/>
                    <a:pt x="3672" y="16742"/>
                    <a:pt x="10207" y="10207"/>
                  </a:cubicBezTo>
                  <a:cubicBezTo>
                    <a:pt x="16742" y="3672"/>
                    <a:pt x="25606" y="0"/>
                    <a:pt x="34849" y="0"/>
                  </a:cubicBezTo>
                  <a:close/>
                </a:path>
              </a:pathLst>
            </a:custGeom>
            <a:gradFill rotWithShape="true">
              <a:gsLst>
                <a:gs pos="0">
                  <a:srgbClr val="2D8BBA">
                    <a:alpha val="100000"/>
                  </a:srgbClr>
                </a:gs>
                <a:gs pos="100000">
                  <a:srgbClr val="192385">
                    <a:alpha val="100000"/>
                  </a:srgbClr>
                </a:gs>
              </a:gsLst>
              <a:lin ang="0"/>
            </a:gradFill>
          </p:spPr>
        </p:sp>
        <p:sp>
          <p:nvSpPr>
            <p:cNvPr name="TextBox 5" id="5"/>
            <p:cNvSpPr txBox="true"/>
            <p:nvPr/>
          </p:nvSpPr>
          <p:spPr>
            <a:xfrm>
              <a:off x="0" y="-38100"/>
              <a:ext cx="2962091" cy="392055"/>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3321978" y="2175569"/>
            <a:ext cx="11246689" cy="1343924"/>
            <a:chOff x="0" y="0"/>
            <a:chExt cx="2962091" cy="353955"/>
          </a:xfrm>
        </p:grpSpPr>
        <p:sp>
          <p:nvSpPr>
            <p:cNvPr name="Freeform 7" id="7"/>
            <p:cNvSpPr/>
            <p:nvPr/>
          </p:nvSpPr>
          <p:spPr>
            <a:xfrm flipH="false" flipV="false" rot="0">
              <a:off x="0" y="0"/>
              <a:ext cx="2962091" cy="353955"/>
            </a:xfrm>
            <a:custGeom>
              <a:avLst/>
              <a:gdLst/>
              <a:ahLst/>
              <a:cxnLst/>
              <a:rect r="r" b="b" t="t" l="l"/>
              <a:pathLst>
                <a:path h="353955" w="2962091">
                  <a:moveTo>
                    <a:pt x="34849" y="0"/>
                  </a:moveTo>
                  <a:lnTo>
                    <a:pt x="2927242" y="0"/>
                  </a:lnTo>
                  <a:cubicBezTo>
                    <a:pt x="2936485" y="0"/>
                    <a:pt x="2945349" y="3672"/>
                    <a:pt x="2951884" y="10207"/>
                  </a:cubicBezTo>
                  <a:cubicBezTo>
                    <a:pt x="2958420" y="16742"/>
                    <a:pt x="2962091" y="25606"/>
                    <a:pt x="2962091" y="34849"/>
                  </a:cubicBezTo>
                  <a:lnTo>
                    <a:pt x="2962091" y="319106"/>
                  </a:lnTo>
                  <a:cubicBezTo>
                    <a:pt x="2962091" y="338353"/>
                    <a:pt x="2946489" y="353955"/>
                    <a:pt x="2927242" y="353955"/>
                  </a:cubicBezTo>
                  <a:lnTo>
                    <a:pt x="34849" y="353955"/>
                  </a:lnTo>
                  <a:cubicBezTo>
                    <a:pt x="25606" y="353955"/>
                    <a:pt x="16742" y="350284"/>
                    <a:pt x="10207" y="343748"/>
                  </a:cubicBezTo>
                  <a:cubicBezTo>
                    <a:pt x="3672" y="337213"/>
                    <a:pt x="0" y="328349"/>
                    <a:pt x="0" y="319106"/>
                  </a:cubicBezTo>
                  <a:lnTo>
                    <a:pt x="0" y="34849"/>
                  </a:lnTo>
                  <a:cubicBezTo>
                    <a:pt x="0" y="25606"/>
                    <a:pt x="3672" y="16742"/>
                    <a:pt x="10207" y="10207"/>
                  </a:cubicBezTo>
                  <a:cubicBezTo>
                    <a:pt x="16742" y="3672"/>
                    <a:pt x="25606" y="0"/>
                    <a:pt x="34849" y="0"/>
                  </a:cubicBezTo>
                  <a:close/>
                </a:path>
              </a:pathLst>
            </a:custGeom>
            <a:gradFill rotWithShape="true">
              <a:gsLst>
                <a:gs pos="0">
                  <a:srgbClr val="2D8BBA">
                    <a:alpha val="100000"/>
                  </a:srgbClr>
                </a:gs>
                <a:gs pos="100000">
                  <a:srgbClr val="192385">
                    <a:alpha val="100000"/>
                  </a:srgbClr>
                </a:gs>
              </a:gsLst>
              <a:lin ang="0"/>
            </a:gradFill>
          </p:spPr>
        </p:sp>
        <p:sp>
          <p:nvSpPr>
            <p:cNvPr name="TextBox 8" id="8"/>
            <p:cNvSpPr txBox="true"/>
            <p:nvPr/>
          </p:nvSpPr>
          <p:spPr>
            <a:xfrm>
              <a:off x="0" y="-38100"/>
              <a:ext cx="2962091" cy="392055"/>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2875216" y="2658129"/>
            <a:ext cx="5750433" cy="8229600"/>
          </a:xfrm>
          <a:custGeom>
            <a:avLst/>
            <a:gdLst/>
            <a:ahLst/>
            <a:cxnLst/>
            <a:rect r="r" b="b" t="t" l="l"/>
            <a:pathLst>
              <a:path h="8229600" w="5750433">
                <a:moveTo>
                  <a:pt x="0" y="0"/>
                </a:moveTo>
                <a:lnTo>
                  <a:pt x="5750432" y="0"/>
                </a:lnTo>
                <a:lnTo>
                  <a:pt x="5750432" y="8229600"/>
                </a:lnTo>
                <a:lnTo>
                  <a:pt x="0" y="8229600"/>
                </a:lnTo>
                <a:lnTo>
                  <a:pt x="0" y="0"/>
                </a:lnTo>
                <a:close/>
              </a:path>
            </a:pathLst>
          </a:custGeom>
          <a:blipFill>
            <a:blip r:embed="rId4"/>
            <a:stretch>
              <a:fillRect l="0" t="0" r="0" b="0"/>
            </a:stretch>
          </a:blipFill>
        </p:spPr>
      </p:sp>
      <p:sp>
        <p:nvSpPr>
          <p:cNvPr name="TextBox 10" id="10"/>
          <p:cNvSpPr txBox="true"/>
          <p:nvPr/>
        </p:nvSpPr>
        <p:spPr>
          <a:xfrm rot="0">
            <a:off x="5672352" y="537295"/>
            <a:ext cx="6545941" cy="1028674"/>
          </a:xfrm>
          <a:prstGeom prst="rect">
            <a:avLst/>
          </a:prstGeom>
        </p:spPr>
        <p:txBody>
          <a:bodyPr anchor="t" rtlCol="false" tIns="0" lIns="0" bIns="0" rIns="0">
            <a:spAutoFit/>
          </a:bodyPr>
          <a:lstStyle/>
          <a:p>
            <a:pPr algn="ctr">
              <a:lnSpc>
                <a:spcPts val="6641"/>
              </a:lnSpc>
            </a:pPr>
            <a:r>
              <a:rPr lang="en-US" sz="6846">
                <a:solidFill>
                  <a:srgbClr val="090147"/>
                </a:solidFill>
                <a:latin typeface="Bungee"/>
                <a:ea typeface="Bungee"/>
                <a:cs typeface="Bungee"/>
                <a:sym typeface="Bungee"/>
              </a:rPr>
              <a:t>Our Team</a:t>
            </a:r>
          </a:p>
        </p:txBody>
      </p:sp>
      <p:sp>
        <p:nvSpPr>
          <p:cNvPr name="TextBox 11" id="11"/>
          <p:cNvSpPr txBox="true"/>
          <p:nvPr/>
        </p:nvSpPr>
        <p:spPr>
          <a:xfrm rot="0">
            <a:off x="3042941" y="4036171"/>
            <a:ext cx="11724404" cy="1396364"/>
          </a:xfrm>
          <a:prstGeom prst="rect">
            <a:avLst/>
          </a:prstGeom>
        </p:spPr>
        <p:txBody>
          <a:bodyPr anchor="t" rtlCol="false" tIns="0" lIns="0" bIns="0" rIns="0">
            <a:spAutoFit/>
          </a:bodyPr>
          <a:lstStyle/>
          <a:p>
            <a:pPr algn="ctr">
              <a:lnSpc>
                <a:spcPts val="11433"/>
              </a:lnSpc>
            </a:pPr>
            <a:r>
              <a:rPr lang="en-US" sz="8167" spc="89">
                <a:solidFill>
                  <a:srgbClr val="FFFFFF"/>
                </a:solidFill>
                <a:latin typeface="Krub"/>
                <a:ea typeface="Krub"/>
                <a:cs typeface="Krub"/>
                <a:sym typeface="Krub"/>
              </a:rPr>
              <a:t>Nguyên Phú</a:t>
            </a:r>
          </a:p>
        </p:txBody>
      </p:sp>
      <p:sp>
        <p:nvSpPr>
          <p:cNvPr name="TextBox 12" id="12"/>
          <p:cNvSpPr txBox="true"/>
          <p:nvPr/>
        </p:nvSpPr>
        <p:spPr>
          <a:xfrm rot="0">
            <a:off x="3629031" y="2065428"/>
            <a:ext cx="10632583" cy="1402282"/>
          </a:xfrm>
          <a:prstGeom prst="rect">
            <a:avLst/>
          </a:prstGeom>
        </p:spPr>
        <p:txBody>
          <a:bodyPr anchor="t" rtlCol="false" tIns="0" lIns="0" bIns="0" rIns="0">
            <a:spAutoFit/>
          </a:bodyPr>
          <a:lstStyle/>
          <a:p>
            <a:pPr algn="ctr">
              <a:lnSpc>
                <a:spcPts val="11433"/>
              </a:lnSpc>
            </a:pPr>
            <a:r>
              <a:rPr lang="en-US" sz="8167" spc="89">
                <a:solidFill>
                  <a:srgbClr val="FFFFFF"/>
                </a:solidFill>
                <a:latin typeface="Krub"/>
                <a:ea typeface="Krub"/>
                <a:cs typeface="Krub"/>
                <a:sym typeface="Krub"/>
              </a:rPr>
              <a:t>Nguyễn Mai</a:t>
            </a:r>
          </a:p>
        </p:txBody>
      </p:sp>
      <p:sp>
        <p:nvSpPr>
          <p:cNvPr name="Freeform 13" id="13"/>
          <p:cNvSpPr/>
          <p:nvPr/>
        </p:nvSpPr>
        <p:spPr>
          <a:xfrm flipH="false" flipV="false" rot="-10321493">
            <a:off x="2112958" y="-1743408"/>
            <a:ext cx="4420195" cy="4114800"/>
          </a:xfrm>
          <a:custGeom>
            <a:avLst/>
            <a:gdLst/>
            <a:ahLst/>
            <a:cxnLst/>
            <a:rect r="r" b="b" t="t" l="l"/>
            <a:pathLst>
              <a:path h="4114800" w="4420195">
                <a:moveTo>
                  <a:pt x="0" y="0"/>
                </a:moveTo>
                <a:lnTo>
                  <a:pt x="4420195" y="0"/>
                </a:lnTo>
                <a:lnTo>
                  <a:pt x="4420195" y="4114800"/>
                </a:lnTo>
                <a:lnTo>
                  <a:pt x="0" y="4114800"/>
                </a:lnTo>
                <a:lnTo>
                  <a:pt x="0" y="0"/>
                </a:lnTo>
                <a:close/>
              </a:path>
            </a:pathLst>
          </a:custGeom>
          <a:blipFill>
            <a:blip r:embed="rId5">
              <a:alphaModFix amt="46000"/>
              <a:extLst>
                <a:ext uri="{96DAC541-7B7A-43D3-8B79-37D633B846F1}">
                  <asvg:svgBlip xmlns:asvg="http://schemas.microsoft.com/office/drawing/2016/SVG/main" r:embed="rId6"/>
                </a:ext>
              </a:extLst>
            </a:blip>
            <a:stretch>
              <a:fillRect l="0" t="0" r="0" b="0"/>
            </a:stretch>
          </a:blipFill>
        </p:spPr>
      </p:sp>
      <p:sp>
        <p:nvSpPr>
          <p:cNvPr name="Freeform 14" id="14"/>
          <p:cNvSpPr/>
          <p:nvPr/>
        </p:nvSpPr>
        <p:spPr>
          <a:xfrm flipH="false" flipV="false" rot="-10321493">
            <a:off x="7879881" y="6579741"/>
            <a:ext cx="4420195" cy="4114800"/>
          </a:xfrm>
          <a:custGeom>
            <a:avLst/>
            <a:gdLst/>
            <a:ahLst/>
            <a:cxnLst/>
            <a:rect r="r" b="b" t="t" l="l"/>
            <a:pathLst>
              <a:path h="4114800" w="4420195">
                <a:moveTo>
                  <a:pt x="0" y="0"/>
                </a:moveTo>
                <a:lnTo>
                  <a:pt x="4420195" y="0"/>
                </a:lnTo>
                <a:lnTo>
                  <a:pt x="4420195" y="4114800"/>
                </a:lnTo>
                <a:lnTo>
                  <a:pt x="0" y="4114800"/>
                </a:lnTo>
                <a:lnTo>
                  <a:pt x="0" y="0"/>
                </a:lnTo>
                <a:close/>
              </a:path>
            </a:pathLst>
          </a:custGeom>
          <a:blipFill>
            <a:blip r:embed="rId5">
              <a:alphaModFix amt="46000"/>
              <a:extLst>
                <a:ext uri="{96DAC541-7B7A-43D3-8B79-37D633B846F1}">
                  <asvg:svgBlip xmlns:asvg="http://schemas.microsoft.com/office/drawing/2016/SVG/main" r:embed="rId6"/>
                </a:ext>
              </a:extLst>
            </a:blip>
            <a:stretch>
              <a:fillRect l="0" t="0" r="0" b="0"/>
            </a:stretch>
          </a:blipFill>
        </p:spPr>
      </p:sp>
      <p:grpSp>
        <p:nvGrpSpPr>
          <p:cNvPr name="Group 15" id="15"/>
          <p:cNvGrpSpPr/>
          <p:nvPr/>
        </p:nvGrpSpPr>
        <p:grpSpPr>
          <a:xfrm rot="0">
            <a:off x="3321978" y="6121554"/>
            <a:ext cx="11246689" cy="1343924"/>
            <a:chOff x="0" y="0"/>
            <a:chExt cx="2962091" cy="353955"/>
          </a:xfrm>
        </p:grpSpPr>
        <p:sp>
          <p:nvSpPr>
            <p:cNvPr name="Freeform 16" id="16"/>
            <p:cNvSpPr/>
            <p:nvPr/>
          </p:nvSpPr>
          <p:spPr>
            <a:xfrm flipH="false" flipV="false" rot="0">
              <a:off x="0" y="0"/>
              <a:ext cx="2962091" cy="353955"/>
            </a:xfrm>
            <a:custGeom>
              <a:avLst/>
              <a:gdLst/>
              <a:ahLst/>
              <a:cxnLst/>
              <a:rect r="r" b="b" t="t" l="l"/>
              <a:pathLst>
                <a:path h="353955" w="2962091">
                  <a:moveTo>
                    <a:pt x="34849" y="0"/>
                  </a:moveTo>
                  <a:lnTo>
                    <a:pt x="2927242" y="0"/>
                  </a:lnTo>
                  <a:cubicBezTo>
                    <a:pt x="2936485" y="0"/>
                    <a:pt x="2945349" y="3672"/>
                    <a:pt x="2951884" y="10207"/>
                  </a:cubicBezTo>
                  <a:cubicBezTo>
                    <a:pt x="2958420" y="16742"/>
                    <a:pt x="2962091" y="25606"/>
                    <a:pt x="2962091" y="34849"/>
                  </a:cubicBezTo>
                  <a:lnTo>
                    <a:pt x="2962091" y="319106"/>
                  </a:lnTo>
                  <a:cubicBezTo>
                    <a:pt x="2962091" y="338353"/>
                    <a:pt x="2946489" y="353955"/>
                    <a:pt x="2927242" y="353955"/>
                  </a:cubicBezTo>
                  <a:lnTo>
                    <a:pt x="34849" y="353955"/>
                  </a:lnTo>
                  <a:cubicBezTo>
                    <a:pt x="25606" y="353955"/>
                    <a:pt x="16742" y="350284"/>
                    <a:pt x="10207" y="343748"/>
                  </a:cubicBezTo>
                  <a:cubicBezTo>
                    <a:pt x="3672" y="337213"/>
                    <a:pt x="0" y="328349"/>
                    <a:pt x="0" y="319106"/>
                  </a:cubicBezTo>
                  <a:lnTo>
                    <a:pt x="0" y="34849"/>
                  </a:lnTo>
                  <a:cubicBezTo>
                    <a:pt x="0" y="25606"/>
                    <a:pt x="3672" y="16742"/>
                    <a:pt x="10207" y="10207"/>
                  </a:cubicBezTo>
                  <a:cubicBezTo>
                    <a:pt x="16742" y="3672"/>
                    <a:pt x="25606" y="0"/>
                    <a:pt x="34849" y="0"/>
                  </a:cubicBezTo>
                  <a:close/>
                </a:path>
              </a:pathLst>
            </a:custGeom>
            <a:gradFill rotWithShape="true">
              <a:gsLst>
                <a:gs pos="0">
                  <a:srgbClr val="2D8BBA">
                    <a:alpha val="100000"/>
                  </a:srgbClr>
                </a:gs>
                <a:gs pos="100000">
                  <a:srgbClr val="192385">
                    <a:alpha val="100000"/>
                  </a:srgbClr>
                </a:gs>
              </a:gsLst>
              <a:lin ang="0"/>
            </a:gradFill>
          </p:spPr>
        </p:sp>
        <p:sp>
          <p:nvSpPr>
            <p:cNvPr name="TextBox 17" id="17"/>
            <p:cNvSpPr txBox="true"/>
            <p:nvPr/>
          </p:nvSpPr>
          <p:spPr>
            <a:xfrm>
              <a:off x="0" y="-38100"/>
              <a:ext cx="2962091" cy="392055"/>
            </a:xfrm>
            <a:prstGeom prst="rect">
              <a:avLst/>
            </a:prstGeom>
          </p:spPr>
          <p:txBody>
            <a:bodyPr anchor="ctr" rtlCol="false" tIns="50800" lIns="50800" bIns="50800" rIns="50800"/>
            <a:lstStyle/>
            <a:p>
              <a:pPr algn="ctr">
                <a:lnSpc>
                  <a:spcPts val="2659"/>
                </a:lnSpc>
                <a:spcBef>
                  <a:spcPct val="0"/>
                </a:spcBef>
              </a:pPr>
            </a:p>
          </p:txBody>
        </p:sp>
      </p:grpSp>
      <p:sp>
        <p:nvSpPr>
          <p:cNvPr name="TextBox 18" id="18"/>
          <p:cNvSpPr txBox="true"/>
          <p:nvPr/>
        </p:nvSpPr>
        <p:spPr>
          <a:xfrm rot="0">
            <a:off x="2875216" y="5993785"/>
            <a:ext cx="11724404" cy="1396364"/>
          </a:xfrm>
          <a:prstGeom prst="rect">
            <a:avLst/>
          </a:prstGeom>
        </p:spPr>
        <p:txBody>
          <a:bodyPr anchor="t" rtlCol="false" tIns="0" lIns="0" bIns="0" rIns="0">
            <a:spAutoFit/>
          </a:bodyPr>
          <a:lstStyle/>
          <a:p>
            <a:pPr algn="ctr">
              <a:lnSpc>
                <a:spcPts val="11433"/>
              </a:lnSpc>
            </a:pPr>
            <a:r>
              <a:rPr lang="en-US" sz="8167" spc="89">
                <a:solidFill>
                  <a:srgbClr val="FFFFFF"/>
                </a:solidFill>
                <a:latin typeface="Krub"/>
                <a:ea typeface="Krub"/>
                <a:cs typeface="Krub"/>
                <a:sym typeface="Krub"/>
              </a:rPr>
              <a:t>Mai Linh</a:t>
            </a:r>
          </a:p>
        </p:txBody>
      </p:sp>
      <p:sp>
        <p:nvSpPr>
          <p:cNvPr name="Freeform 19" id="19"/>
          <p:cNvSpPr/>
          <p:nvPr/>
        </p:nvSpPr>
        <p:spPr>
          <a:xfrm flipH="false" flipV="false" rot="0">
            <a:off x="13097340" y="-490178"/>
            <a:ext cx="7131854" cy="9334888"/>
          </a:xfrm>
          <a:custGeom>
            <a:avLst/>
            <a:gdLst/>
            <a:ahLst/>
            <a:cxnLst/>
            <a:rect r="r" b="b" t="t" l="l"/>
            <a:pathLst>
              <a:path h="9334888" w="7131854">
                <a:moveTo>
                  <a:pt x="0" y="0"/>
                </a:moveTo>
                <a:lnTo>
                  <a:pt x="7131854" y="0"/>
                </a:lnTo>
                <a:lnTo>
                  <a:pt x="7131854" y="9334887"/>
                </a:lnTo>
                <a:lnTo>
                  <a:pt x="0" y="93348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20" id="20"/>
          <p:cNvSpPr/>
          <p:nvPr/>
        </p:nvSpPr>
        <p:spPr>
          <a:xfrm flipH="false" flipV="false" rot="-10321493">
            <a:off x="7879881" y="8674649"/>
            <a:ext cx="4420195" cy="4114800"/>
          </a:xfrm>
          <a:custGeom>
            <a:avLst/>
            <a:gdLst/>
            <a:ahLst/>
            <a:cxnLst/>
            <a:rect r="r" b="b" t="t" l="l"/>
            <a:pathLst>
              <a:path h="4114800" w="4420195">
                <a:moveTo>
                  <a:pt x="0" y="0"/>
                </a:moveTo>
                <a:lnTo>
                  <a:pt x="4420195" y="0"/>
                </a:lnTo>
                <a:lnTo>
                  <a:pt x="4420195" y="4114800"/>
                </a:lnTo>
                <a:lnTo>
                  <a:pt x="0" y="4114800"/>
                </a:lnTo>
                <a:lnTo>
                  <a:pt x="0" y="0"/>
                </a:lnTo>
                <a:close/>
              </a:path>
            </a:pathLst>
          </a:custGeom>
          <a:blipFill>
            <a:blip r:embed="rId5">
              <a:alphaModFix amt="46000"/>
              <a:extLst>
                <a:ext uri="{96DAC541-7B7A-43D3-8B79-37D633B846F1}">
                  <asvg:svgBlip xmlns:asvg="http://schemas.microsoft.com/office/drawing/2016/SVG/main" r:embed="rId6"/>
                </a:ext>
              </a:extLst>
            </a:blip>
            <a:stretch>
              <a:fillRect l="0" t="0" r="0" b="0"/>
            </a:stretch>
          </a:blipFill>
        </p:spPr>
      </p:sp>
      <p:grpSp>
        <p:nvGrpSpPr>
          <p:cNvPr name="Group 21" id="21"/>
          <p:cNvGrpSpPr/>
          <p:nvPr/>
        </p:nvGrpSpPr>
        <p:grpSpPr>
          <a:xfrm rot="0">
            <a:off x="3321978" y="8216462"/>
            <a:ext cx="11246689" cy="1343924"/>
            <a:chOff x="0" y="0"/>
            <a:chExt cx="2962091" cy="353955"/>
          </a:xfrm>
        </p:grpSpPr>
        <p:sp>
          <p:nvSpPr>
            <p:cNvPr name="Freeform 22" id="22"/>
            <p:cNvSpPr/>
            <p:nvPr/>
          </p:nvSpPr>
          <p:spPr>
            <a:xfrm flipH="false" flipV="false" rot="0">
              <a:off x="0" y="0"/>
              <a:ext cx="2962091" cy="353955"/>
            </a:xfrm>
            <a:custGeom>
              <a:avLst/>
              <a:gdLst/>
              <a:ahLst/>
              <a:cxnLst/>
              <a:rect r="r" b="b" t="t" l="l"/>
              <a:pathLst>
                <a:path h="353955" w="2962091">
                  <a:moveTo>
                    <a:pt x="34849" y="0"/>
                  </a:moveTo>
                  <a:lnTo>
                    <a:pt x="2927242" y="0"/>
                  </a:lnTo>
                  <a:cubicBezTo>
                    <a:pt x="2936485" y="0"/>
                    <a:pt x="2945349" y="3672"/>
                    <a:pt x="2951884" y="10207"/>
                  </a:cubicBezTo>
                  <a:cubicBezTo>
                    <a:pt x="2958420" y="16742"/>
                    <a:pt x="2962091" y="25606"/>
                    <a:pt x="2962091" y="34849"/>
                  </a:cubicBezTo>
                  <a:lnTo>
                    <a:pt x="2962091" y="319106"/>
                  </a:lnTo>
                  <a:cubicBezTo>
                    <a:pt x="2962091" y="338353"/>
                    <a:pt x="2946489" y="353955"/>
                    <a:pt x="2927242" y="353955"/>
                  </a:cubicBezTo>
                  <a:lnTo>
                    <a:pt x="34849" y="353955"/>
                  </a:lnTo>
                  <a:cubicBezTo>
                    <a:pt x="25606" y="353955"/>
                    <a:pt x="16742" y="350284"/>
                    <a:pt x="10207" y="343748"/>
                  </a:cubicBezTo>
                  <a:cubicBezTo>
                    <a:pt x="3672" y="337213"/>
                    <a:pt x="0" y="328349"/>
                    <a:pt x="0" y="319106"/>
                  </a:cubicBezTo>
                  <a:lnTo>
                    <a:pt x="0" y="34849"/>
                  </a:lnTo>
                  <a:cubicBezTo>
                    <a:pt x="0" y="25606"/>
                    <a:pt x="3672" y="16742"/>
                    <a:pt x="10207" y="10207"/>
                  </a:cubicBezTo>
                  <a:cubicBezTo>
                    <a:pt x="16742" y="3672"/>
                    <a:pt x="25606" y="0"/>
                    <a:pt x="34849" y="0"/>
                  </a:cubicBezTo>
                  <a:close/>
                </a:path>
              </a:pathLst>
            </a:custGeom>
            <a:gradFill rotWithShape="true">
              <a:gsLst>
                <a:gs pos="0">
                  <a:srgbClr val="2D8BBA">
                    <a:alpha val="100000"/>
                  </a:srgbClr>
                </a:gs>
                <a:gs pos="100000">
                  <a:srgbClr val="192385">
                    <a:alpha val="100000"/>
                  </a:srgbClr>
                </a:gs>
              </a:gsLst>
              <a:lin ang="0"/>
            </a:gradFill>
          </p:spPr>
        </p:sp>
        <p:sp>
          <p:nvSpPr>
            <p:cNvPr name="TextBox 23" id="23"/>
            <p:cNvSpPr txBox="true"/>
            <p:nvPr/>
          </p:nvSpPr>
          <p:spPr>
            <a:xfrm>
              <a:off x="0" y="-38100"/>
              <a:ext cx="2962091" cy="392055"/>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3083121" y="7975118"/>
            <a:ext cx="11724404" cy="1396364"/>
          </a:xfrm>
          <a:prstGeom prst="rect">
            <a:avLst/>
          </a:prstGeom>
        </p:spPr>
        <p:txBody>
          <a:bodyPr anchor="t" rtlCol="false" tIns="0" lIns="0" bIns="0" rIns="0">
            <a:spAutoFit/>
          </a:bodyPr>
          <a:lstStyle/>
          <a:p>
            <a:pPr algn="ctr">
              <a:lnSpc>
                <a:spcPts val="11433"/>
              </a:lnSpc>
            </a:pPr>
            <a:r>
              <a:rPr lang="en-US" sz="8167" spc="89">
                <a:solidFill>
                  <a:srgbClr val="FFFFFF"/>
                </a:solidFill>
                <a:latin typeface="Krub"/>
                <a:ea typeface="Krub"/>
                <a:cs typeface="Krub"/>
                <a:sym typeface="Krub"/>
              </a:rPr>
              <a:t>Đăng Khoa</a:t>
            </a:r>
          </a:p>
        </p:txBody>
      </p:sp>
      <p:sp>
        <p:nvSpPr>
          <p:cNvPr name="TextBox 25" id="2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1722161" y="-572022"/>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8710" y="8229600"/>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3228207" y="458899"/>
            <a:ext cx="11111941" cy="1286621"/>
            <a:chOff x="0" y="0"/>
            <a:chExt cx="2926602" cy="338863"/>
          </a:xfrm>
        </p:grpSpPr>
        <p:sp>
          <p:nvSpPr>
            <p:cNvPr name="Freeform 5" id="5"/>
            <p:cNvSpPr/>
            <p:nvPr/>
          </p:nvSpPr>
          <p:spPr>
            <a:xfrm flipH="false" flipV="false" rot="0">
              <a:off x="0" y="0"/>
              <a:ext cx="2926602" cy="338863"/>
            </a:xfrm>
            <a:custGeom>
              <a:avLst/>
              <a:gdLst/>
              <a:ahLst/>
              <a:cxnLst/>
              <a:rect r="r" b="b" t="t" l="l"/>
              <a:pathLst>
                <a:path h="338863" w="2926602">
                  <a:moveTo>
                    <a:pt x="35271" y="0"/>
                  </a:moveTo>
                  <a:lnTo>
                    <a:pt x="2891330" y="0"/>
                  </a:lnTo>
                  <a:cubicBezTo>
                    <a:pt x="2910810" y="0"/>
                    <a:pt x="2926602" y="15792"/>
                    <a:pt x="2926602" y="35271"/>
                  </a:cubicBezTo>
                  <a:lnTo>
                    <a:pt x="2926602" y="303592"/>
                  </a:lnTo>
                  <a:cubicBezTo>
                    <a:pt x="2926602" y="323072"/>
                    <a:pt x="2910810" y="338863"/>
                    <a:pt x="2891330" y="338863"/>
                  </a:cubicBezTo>
                  <a:lnTo>
                    <a:pt x="35271" y="338863"/>
                  </a:lnTo>
                  <a:cubicBezTo>
                    <a:pt x="15792" y="338863"/>
                    <a:pt x="0" y="323072"/>
                    <a:pt x="0" y="303592"/>
                  </a:cubicBezTo>
                  <a:lnTo>
                    <a:pt x="0" y="35271"/>
                  </a:lnTo>
                  <a:cubicBezTo>
                    <a:pt x="0" y="15792"/>
                    <a:pt x="15792" y="0"/>
                    <a:pt x="35271" y="0"/>
                  </a:cubicBezTo>
                  <a:close/>
                </a:path>
              </a:pathLst>
            </a:custGeom>
            <a:gradFill rotWithShape="true">
              <a:gsLst>
                <a:gs pos="0">
                  <a:srgbClr val="2D8BBA">
                    <a:alpha val="100000"/>
                  </a:srgbClr>
                </a:gs>
                <a:gs pos="100000">
                  <a:srgbClr val="192385">
                    <a:alpha val="100000"/>
                  </a:srgbClr>
                </a:gs>
              </a:gsLst>
              <a:lin ang="0"/>
            </a:gradFill>
          </p:spPr>
        </p:sp>
        <p:sp>
          <p:nvSpPr>
            <p:cNvPr name="TextBox 6" id="6"/>
            <p:cNvSpPr txBox="true"/>
            <p:nvPr/>
          </p:nvSpPr>
          <p:spPr>
            <a:xfrm>
              <a:off x="0" y="-66675"/>
              <a:ext cx="2926602" cy="405538"/>
            </a:xfrm>
            <a:prstGeom prst="rect">
              <a:avLst/>
            </a:prstGeom>
          </p:spPr>
          <p:txBody>
            <a:bodyPr anchor="ctr" rtlCol="false" tIns="50800" lIns="50800" bIns="50800" rIns="50800"/>
            <a:lstStyle/>
            <a:p>
              <a:pPr algn="ctr">
                <a:lnSpc>
                  <a:spcPts val="5179"/>
                </a:lnSpc>
                <a:spcBef>
                  <a:spcPct val="0"/>
                </a:spcBef>
              </a:pPr>
              <a:r>
                <a:rPr lang="en-US" b="true" sz="3699">
                  <a:solidFill>
                    <a:srgbClr val="F1F3F5"/>
                  </a:solidFill>
                  <a:latin typeface="Open Sans Bold"/>
                  <a:ea typeface="Open Sans Bold"/>
                  <a:cs typeface="Open Sans Bold"/>
                  <a:sym typeface="Open Sans Bold"/>
                </a:rPr>
                <a:t>Giới thiệu và Tính năng chính của Sweetviz</a:t>
              </a:r>
            </a:p>
          </p:txBody>
        </p:sp>
      </p:grpSp>
      <p:grpSp>
        <p:nvGrpSpPr>
          <p:cNvPr name="Group 7" id="7"/>
          <p:cNvGrpSpPr/>
          <p:nvPr/>
        </p:nvGrpSpPr>
        <p:grpSpPr>
          <a:xfrm rot="0">
            <a:off x="1428133" y="3080524"/>
            <a:ext cx="7715867" cy="5282977"/>
            <a:chOff x="0" y="0"/>
            <a:chExt cx="2032162" cy="1391401"/>
          </a:xfrm>
        </p:grpSpPr>
        <p:sp>
          <p:nvSpPr>
            <p:cNvPr name="Freeform 8" id="8"/>
            <p:cNvSpPr/>
            <p:nvPr/>
          </p:nvSpPr>
          <p:spPr>
            <a:xfrm flipH="false" flipV="false" rot="0">
              <a:off x="0" y="0"/>
              <a:ext cx="2032162" cy="1391401"/>
            </a:xfrm>
            <a:custGeom>
              <a:avLst/>
              <a:gdLst/>
              <a:ahLst/>
              <a:cxnLst/>
              <a:rect r="r" b="b" t="t" l="l"/>
              <a:pathLst>
                <a:path h="1391401" w="2032162">
                  <a:moveTo>
                    <a:pt x="50796" y="0"/>
                  </a:moveTo>
                  <a:lnTo>
                    <a:pt x="1981366" y="0"/>
                  </a:lnTo>
                  <a:cubicBezTo>
                    <a:pt x="1994838" y="0"/>
                    <a:pt x="2007758" y="5352"/>
                    <a:pt x="2017285" y="14878"/>
                  </a:cubicBezTo>
                  <a:cubicBezTo>
                    <a:pt x="2026811" y="24404"/>
                    <a:pt x="2032162" y="37324"/>
                    <a:pt x="2032162" y="50796"/>
                  </a:cubicBezTo>
                  <a:lnTo>
                    <a:pt x="2032162" y="1340605"/>
                  </a:lnTo>
                  <a:cubicBezTo>
                    <a:pt x="2032162" y="1354077"/>
                    <a:pt x="2026811" y="1366997"/>
                    <a:pt x="2017285" y="1376524"/>
                  </a:cubicBezTo>
                  <a:cubicBezTo>
                    <a:pt x="2007758" y="1386050"/>
                    <a:pt x="1994838" y="1391401"/>
                    <a:pt x="1981366" y="1391401"/>
                  </a:cubicBezTo>
                  <a:lnTo>
                    <a:pt x="50796" y="1391401"/>
                  </a:lnTo>
                  <a:cubicBezTo>
                    <a:pt x="37324" y="1391401"/>
                    <a:pt x="24404" y="1386050"/>
                    <a:pt x="14878" y="1376524"/>
                  </a:cubicBezTo>
                  <a:cubicBezTo>
                    <a:pt x="5352" y="1366997"/>
                    <a:pt x="0" y="1354077"/>
                    <a:pt x="0" y="1340605"/>
                  </a:cubicBezTo>
                  <a:lnTo>
                    <a:pt x="0" y="50796"/>
                  </a:lnTo>
                  <a:cubicBezTo>
                    <a:pt x="0" y="37324"/>
                    <a:pt x="5352" y="24404"/>
                    <a:pt x="14878" y="14878"/>
                  </a:cubicBezTo>
                  <a:cubicBezTo>
                    <a:pt x="24404" y="5352"/>
                    <a:pt x="37324" y="0"/>
                    <a:pt x="50796" y="0"/>
                  </a:cubicBezTo>
                  <a:close/>
                </a:path>
              </a:pathLst>
            </a:custGeom>
            <a:gradFill rotWithShape="true">
              <a:gsLst>
                <a:gs pos="0">
                  <a:srgbClr val="2D8BBA">
                    <a:alpha val="100000"/>
                  </a:srgbClr>
                </a:gs>
                <a:gs pos="100000">
                  <a:srgbClr val="192385">
                    <a:alpha val="100000"/>
                  </a:srgbClr>
                </a:gs>
              </a:gsLst>
              <a:lin ang="0"/>
            </a:gradFill>
          </p:spPr>
        </p:sp>
        <p:sp>
          <p:nvSpPr>
            <p:cNvPr name="TextBox 9" id="9"/>
            <p:cNvSpPr txBox="true"/>
            <p:nvPr/>
          </p:nvSpPr>
          <p:spPr>
            <a:xfrm>
              <a:off x="0" y="-66675"/>
              <a:ext cx="2032162" cy="1458076"/>
            </a:xfrm>
            <a:prstGeom prst="rect">
              <a:avLst/>
            </a:prstGeom>
          </p:spPr>
          <p:txBody>
            <a:bodyPr anchor="ctr" rtlCol="false" tIns="50800" lIns="50800" bIns="50800" rIns="50800"/>
            <a:lstStyle/>
            <a:p>
              <a:pPr algn="ctr">
                <a:lnSpc>
                  <a:spcPts val="4619"/>
                </a:lnSpc>
              </a:pPr>
              <a:r>
                <a:rPr lang="en-US" sz="3299" b="true">
                  <a:solidFill>
                    <a:srgbClr val="DBDBDB"/>
                  </a:solidFill>
                  <a:latin typeface="Open Sans Bold"/>
                  <a:ea typeface="Open Sans Bold"/>
                  <a:cs typeface="Open Sans Bold"/>
                  <a:sym typeface="Open Sans Bold"/>
                </a:rPr>
                <a:t> Giới thiệu Sweetviz:</a:t>
              </a:r>
            </a:p>
            <a:p>
              <a:pPr algn="l" marL="539746" indent="-269873" lvl="1">
                <a:lnSpc>
                  <a:spcPts val="3499"/>
                </a:lnSpc>
                <a:buFont typeface="Arial"/>
                <a:buChar char="•"/>
              </a:pPr>
              <a:r>
                <a:rPr lang="en-US" b="true" sz="2499">
                  <a:solidFill>
                    <a:srgbClr val="FFFFFF"/>
                  </a:solidFill>
                  <a:latin typeface="Open Sans Bold"/>
                  <a:ea typeface="Open Sans Bold"/>
                  <a:cs typeface="Open Sans Bold"/>
                  <a:sym typeface="Open Sans Bold"/>
                </a:rPr>
                <a:t>Sweetviz là thư viện Python mã nguồn mở dùng cho phân tích khám phá dữ liệu (EDA).</a:t>
              </a:r>
            </a:p>
            <a:p>
              <a:pPr algn="l" marL="539746" indent="-269873" lvl="1">
                <a:lnSpc>
                  <a:spcPts val="3499"/>
                </a:lnSpc>
                <a:buFont typeface="Arial"/>
                <a:buChar char="•"/>
              </a:pPr>
              <a:r>
                <a:rPr lang="en-US" b="true" sz="2499">
                  <a:solidFill>
                    <a:srgbClr val="FFFFFF"/>
                  </a:solidFill>
                  <a:latin typeface="Open Sans Bold"/>
                  <a:ea typeface="Open Sans Bold"/>
                  <a:cs typeface="Open Sans Bold"/>
                  <a:sym typeface="Open Sans Bold"/>
                </a:rPr>
                <a:t>Tạo báo cáo HTML tương tác nhanh chóng và trực quan.</a:t>
              </a:r>
            </a:p>
            <a:p>
              <a:pPr algn="l" marL="539746" indent="-269873" lvl="1">
                <a:lnSpc>
                  <a:spcPts val="3499"/>
                </a:lnSpc>
                <a:buFont typeface="Arial"/>
                <a:buChar char="•"/>
              </a:pPr>
              <a:r>
                <a:rPr lang="en-US" b="true" sz="2499">
                  <a:solidFill>
                    <a:srgbClr val="FFFFFF"/>
                  </a:solidFill>
                  <a:latin typeface="Open Sans Bold"/>
                  <a:ea typeface="Open Sans Bold"/>
                  <a:cs typeface="Open Sans Bold"/>
                  <a:sym typeface="Open Sans Bold"/>
                </a:rPr>
                <a:t>Giúp nhà phân tích dữ liệu khám phá thống kê, phân phối và mối quan hệ trong dữ liệu mà không cần viết nhiều mã.</a:t>
              </a:r>
            </a:p>
            <a:p>
              <a:pPr algn="l" marL="539746" indent="-269873" lvl="1">
                <a:lnSpc>
                  <a:spcPts val="3499"/>
                </a:lnSpc>
                <a:buFont typeface="Arial"/>
                <a:buChar char="•"/>
              </a:pPr>
              <a:r>
                <a:rPr lang="en-US" b="true" sz="2499">
                  <a:solidFill>
                    <a:srgbClr val="FFFFFF"/>
                  </a:solidFill>
                  <a:latin typeface="Open Sans Bold"/>
                  <a:ea typeface="Open Sans Bold"/>
                  <a:cs typeface="Open Sans Bold"/>
                  <a:sym typeface="Open Sans Bold"/>
                </a:rPr>
                <a:t>Tích hợp với Comet.ml để tự động đăng báo cáo nếu có API Key.</a:t>
              </a:r>
            </a:p>
            <a:p>
              <a:pPr algn="ctr">
                <a:lnSpc>
                  <a:spcPts val="4619"/>
                </a:lnSpc>
                <a:spcBef>
                  <a:spcPct val="0"/>
                </a:spcBef>
              </a:pPr>
            </a:p>
          </p:txBody>
        </p:sp>
      </p:grpSp>
      <p:grpSp>
        <p:nvGrpSpPr>
          <p:cNvPr name="Group 10" id="10"/>
          <p:cNvGrpSpPr/>
          <p:nvPr/>
        </p:nvGrpSpPr>
        <p:grpSpPr>
          <a:xfrm rot="0">
            <a:off x="10116952" y="3080524"/>
            <a:ext cx="7426312" cy="5239887"/>
            <a:chOff x="0" y="0"/>
            <a:chExt cx="1955901" cy="1380052"/>
          </a:xfrm>
        </p:grpSpPr>
        <p:sp>
          <p:nvSpPr>
            <p:cNvPr name="Freeform 11" id="11"/>
            <p:cNvSpPr/>
            <p:nvPr/>
          </p:nvSpPr>
          <p:spPr>
            <a:xfrm flipH="false" flipV="false" rot="0">
              <a:off x="0" y="0"/>
              <a:ext cx="1955901" cy="1380052"/>
            </a:xfrm>
            <a:custGeom>
              <a:avLst/>
              <a:gdLst/>
              <a:ahLst/>
              <a:cxnLst/>
              <a:rect r="r" b="b" t="t" l="l"/>
              <a:pathLst>
                <a:path h="1380052" w="1955901">
                  <a:moveTo>
                    <a:pt x="52776" y="0"/>
                  </a:moveTo>
                  <a:lnTo>
                    <a:pt x="1903125" y="0"/>
                  </a:lnTo>
                  <a:cubicBezTo>
                    <a:pt x="1932272" y="0"/>
                    <a:pt x="1955901" y="23629"/>
                    <a:pt x="1955901" y="52776"/>
                  </a:cubicBezTo>
                  <a:lnTo>
                    <a:pt x="1955901" y="1327276"/>
                  </a:lnTo>
                  <a:cubicBezTo>
                    <a:pt x="1955901" y="1356424"/>
                    <a:pt x="1932272" y="1380052"/>
                    <a:pt x="1903125" y="1380052"/>
                  </a:cubicBezTo>
                  <a:lnTo>
                    <a:pt x="52776" y="1380052"/>
                  </a:lnTo>
                  <a:cubicBezTo>
                    <a:pt x="23629" y="1380052"/>
                    <a:pt x="0" y="1356424"/>
                    <a:pt x="0" y="1327276"/>
                  </a:cubicBezTo>
                  <a:lnTo>
                    <a:pt x="0" y="52776"/>
                  </a:lnTo>
                  <a:cubicBezTo>
                    <a:pt x="0" y="23629"/>
                    <a:pt x="23629" y="0"/>
                    <a:pt x="52776" y="0"/>
                  </a:cubicBezTo>
                  <a:close/>
                </a:path>
              </a:pathLst>
            </a:custGeom>
            <a:gradFill rotWithShape="true">
              <a:gsLst>
                <a:gs pos="0">
                  <a:srgbClr val="2D8BBA">
                    <a:alpha val="100000"/>
                  </a:srgbClr>
                </a:gs>
                <a:gs pos="100000">
                  <a:srgbClr val="192385">
                    <a:alpha val="100000"/>
                  </a:srgbClr>
                </a:gs>
              </a:gsLst>
              <a:lin ang="0"/>
            </a:gradFill>
          </p:spPr>
        </p:sp>
        <p:sp>
          <p:nvSpPr>
            <p:cNvPr name="TextBox 12" id="12"/>
            <p:cNvSpPr txBox="true"/>
            <p:nvPr/>
          </p:nvSpPr>
          <p:spPr>
            <a:xfrm>
              <a:off x="0" y="-66675"/>
              <a:ext cx="1955901" cy="1446727"/>
            </a:xfrm>
            <a:prstGeom prst="rect">
              <a:avLst/>
            </a:prstGeom>
          </p:spPr>
          <p:txBody>
            <a:bodyPr anchor="ctr" rtlCol="false" tIns="50800" lIns="50800" bIns="50800" rIns="50800"/>
            <a:lstStyle/>
            <a:p>
              <a:pPr algn="ctr">
                <a:lnSpc>
                  <a:spcPts val="4620"/>
                </a:lnSpc>
              </a:pPr>
              <a:r>
                <a:rPr lang="en-US" sz="3300" b="true">
                  <a:solidFill>
                    <a:srgbClr val="DBDBDB"/>
                  </a:solidFill>
                  <a:latin typeface="Open Sans Bold"/>
                  <a:ea typeface="Open Sans Bold"/>
                  <a:cs typeface="Open Sans Bold"/>
                  <a:sym typeface="Open Sans Bold"/>
                </a:rPr>
                <a:t> Tính năng nổi bật</a:t>
              </a:r>
            </a:p>
            <a:p>
              <a:pPr algn="l" marL="626112" indent="-313056" lvl="1">
                <a:lnSpc>
                  <a:spcPts val="4060"/>
                </a:lnSpc>
                <a:buFont typeface="Arial"/>
                <a:buChar char="•"/>
              </a:pPr>
              <a:r>
                <a:rPr lang="en-US" sz="2900">
                  <a:solidFill>
                    <a:srgbClr val="DBDBDB"/>
                  </a:solidFill>
                  <a:latin typeface="Open Sans"/>
                  <a:ea typeface="Open Sans"/>
                  <a:cs typeface="Open Sans"/>
                  <a:sym typeface="Open Sans"/>
                </a:rPr>
                <a:t>Thống kê tổng quan &amp; mô tả dữ liệu.</a:t>
              </a:r>
            </a:p>
            <a:p>
              <a:pPr algn="l" marL="626112" indent="-313056" lvl="1">
                <a:lnSpc>
                  <a:spcPts val="4060"/>
                </a:lnSpc>
                <a:buFont typeface="Arial"/>
                <a:buChar char="•"/>
              </a:pPr>
              <a:r>
                <a:rPr lang="en-US" sz="2900">
                  <a:solidFill>
                    <a:srgbClr val="DBDBDB"/>
                  </a:solidFill>
                  <a:latin typeface="Open Sans"/>
                  <a:ea typeface="Open Sans"/>
                  <a:cs typeface="Open Sans"/>
                  <a:sym typeface="Open Sans"/>
                </a:rPr>
                <a:t>Tự động phân loại kiểu dữ liệu.</a:t>
              </a:r>
            </a:p>
            <a:p>
              <a:pPr algn="l" marL="626112" indent="-313056" lvl="1">
                <a:lnSpc>
                  <a:spcPts val="4060"/>
                </a:lnSpc>
                <a:buFont typeface="Arial"/>
                <a:buChar char="•"/>
              </a:pPr>
              <a:r>
                <a:rPr lang="en-US" sz="2900">
                  <a:solidFill>
                    <a:srgbClr val="DBDBDB"/>
                  </a:solidFill>
                  <a:latin typeface="Open Sans"/>
                  <a:ea typeface="Open Sans"/>
                  <a:cs typeface="Open Sans"/>
                  <a:sym typeface="Open Sans"/>
                </a:rPr>
                <a:t>Phân tích tương quan và mối quan hệ hỗn hợp.</a:t>
              </a:r>
            </a:p>
            <a:p>
              <a:pPr algn="l" marL="626112" indent="-313056" lvl="1">
                <a:lnSpc>
                  <a:spcPts val="4060"/>
                </a:lnSpc>
                <a:buFont typeface="Arial"/>
                <a:buChar char="•"/>
              </a:pPr>
              <a:r>
                <a:rPr lang="en-US" sz="2900">
                  <a:solidFill>
                    <a:srgbClr val="DBDBDB"/>
                  </a:solidFill>
                  <a:latin typeface="Open Sans"/>
                  <a:ea typeface="Open Sans"/>
                  <a:cs typeface="Open Sans"/>
                  <a:sym typeface="Open Sans"/>
                </a:rPr>
                <a:t>Phân tích mục tiêu (Target Analysis).</a:t>
              </a:r>
            </a:p>
            <a:p>
              <a:pPr algn="l">
                <a:lnSpc>
                  <a:spcPts val="4620"/>
                </a:lnSpc>
                <a:spcBef>
                  <a:spcPct val="0"/>
                </a:spcBef>
              </a:pPr>
            </a:p>
          </p:txBody>
        </p:sp>
      </p:grpSp>
      <p:sp>
        <p:nvSpPr>
          <p:cNvPr name="Freeform 13" id="13"/>
          <p:cNvSpPr/>
          <p:nvPr/>
        </p:nvSpPr>
        <p:spPr>
          <a:xfrm flipH="false" flipV="false" rot="0">
            <a:off x="15228085" y="-31188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166901" y="-1862916"/>
            <a:ext cx="4062430" cy="4114800"/>
          </a:xfrm>
          <a:custGeom>
            <a:avLst/>
            <a:gdLst/>
            <a:ahLst/>
            <a:cxnLst/>
            <a:rect r="r" b="b" t="t" l="l"/>
            <a:pathLst>
              <a:path h="4114800" w="406243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9267237" y="5428170"/>
            <a:ext cx="7992063" cy="713231"/>
          </a:xfrm>
          <a:prstGeom prst="rect">
            <a:avLst/>
          </a:prstGeom>
        </p:spPr>
        <p:txBody>
          <a:bodyPr anchor="t" rtlCol="false" tIns="0" lIns="0" bIns="0" rIns="0">
            <a:spAutoFit/>
          </a:bodyPr>
          <a:lstStyle/>
          <a:p>
            <a:pPr algn="l">
              <a:lnSpc>
                <a:spcPts val="5943"/>
              </a:lnSpc>
              <a:spcBef>
                <a:spcPct val="0"/>
              </a:spcBef>
            </a:pPr>
            <a:r>
              <a:rPr lang="en-US" sz="4245">
                <a:solidFill>
                  <a:srgbClr val="FFFFFF"/>
                </a:solidFill>
                <a:latin typeface="Open Sans"/>
                <a:ea typeface="Open Sans"/>
                <a:cs typeface="Open Sans"/>
                <a:sym typeface="Open Sans"/>
              </a:rPr>
              <a:t>Nội dung đoạn văn bản của bạn</a:t>
            </a:r>
          </a:p>
        </p:txBody>
      </p:sp>
      <p:grpSp>
        <p:nvGrpSpPr>
          <p:cNvPr name="Group 4" id="4"/>
          <p:cNvGrpSpPr/>
          <p:nvPr/>
        </p:nvGrpSpPr>
        <p:grpSpPr>
          <a:xfrm rot="0">
            <a:off x="792152" y="2251884"/>
            <a:ext cx="15996287" cy="7545052"/>
            <a:chOff x="0" y="0"/>
            <a:chExt cx="4213014" cy="1987174"/>
          </a:xfrm>
        </p:grpSpPr>
        <p:sp>
          <p:nvSpPr>
            <p:cNvPr name="Freeform 5" id="5"/>
            <p:cNvSpPr/>
            <p:nvPr/>
          </p:nvSpPr>
          <p:spPr>
            <a:xfrm flipH="false" flipV="false" rot="0">
              <a:off x="0" y="0"/>
              <a:ext cx="4213014" cy="1987174"/>
            </a:xfrm>
            <a:custGeom>
              <a:avLst/>
              <a:gdLst/>
              <a:ahLst/>
              <a:cxnLst/>
              <a:rect r="r" b="b" t="t" l="l"/>
              <a:pathLst>
                <a:path h="1987174" w="4213014">
                  <a:moveTo>
                    <a:pt x="24502" y="0"/>
                  </a:moveTo>
                  <a:lnTo>
                    <a:pt x="4188512" y="0"/>
                  </a:lnTo>
                  <a:cubicBezTo>
                    <a:pt x="4195010" y="0"/>
                    <a:pt x="4201242" y="2581"/>
                    <a:pt x="4205837" y="7176"/>
                  </a:cubicBezTo>
                  <a:cubicBezTo>
                    <a:pt x="4210433" y="11771"/>
                    <a:pt x="4213014" y="18003"/>
                    <a:pt x="4213014" y="24502"/>
                  </a:cubicBezTo>
                  <a:lnTo>
                    <a:pt x="4213014" y="1962673"/>
                  </a:lnTo>
                  <a:cubicBezTo>
                    <a:pt x="4213014" y="1969171"/>
                    <a:pt x="4210433" y="1975403"/>
                    <a:pt x="4205837" y="1979998"/>
                  </a:cubicBezTo>
                  <a:cubicBezTo>
                    <a:pt x="4201242" y="1984593"/>
                    <a:pt x="4195010" y="1987174"/>
                    <a:pt x="4188512" y="1987174"/>
                  </a:cubicBezTo>
                  <a:lnTo>
                    <a:pt x="24502" y="1987174"/>
                  </a:lnTo>
                  <a:cubicBezTo>
                    <a:pt x="18003" y="1987174"/>
                    <a:pt x="11771" y="1984593"/>
                    <a:pt x="7176" y="1979998"/>
                  </a:cubicBezTo>
                  <a:cubicBezTo>
                    <a:pt x="2581" y="1975403"/>
                    <a:pt x="0" y="1969171"/>
                    <a:pt x="0" y="1962673"/>
                  </a:cubicBezTo>
                  <a:lnTo>
                    <a:pt x="0" y="24502"/>
                  </a:lnTo>
                  <a:cubicBezTo>
                    <a:pt x="0" y="18003"/>
                    <a:pt x="2581" y="11771"/>
                    <a:pt x="7176" y="7176"/>
                  </a:cubicBezTo>
                  <a:cubicBezTo>
                    <a:pt x="11771" y="2581"/>
                    <a:pt x="18003" y="0"/>
                    <a:pt x="24502" y="0"/>
                  </a:cubicBezTo>
                  <a:close/>
                </a:path>
              </a:pathLst>
            </a:custGeom>
            <a:gradFill rotWithShape="true">
              <a:gsLst>
                <a:gs pos="0">
                  <a:srgbClr val="192385">
                    <a:alpha val="100000"/>
                  </a:srgbClr>
                </a:gs>
                <a:gs pos="100000">
                  <a:srgbClr val="2D8BBA">
                    <a:alpha val="100000"/>
                  </a:srgbClr>
                </a:gs>
              </a:gsLst>
              <a:lin ang="5400000"/>
            </a:gradFill>
          </p:spPr>
        </p:sp>
        <p:sp>
          <p:nvSpPr>
            <p:cNvPr name="TextBox 6" id="6"/>
            <p:cNvSpPr txBox="true"/>
            <p:nvPr/>
          </p:nvSpPr>
          <p:spPr>
            <a:xfrm>
              <a:off x="0" y="-38100"/>
              <a:ext cx="4213014" cy="2025274"/>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TextBox 7" id="7"/>
          <p:cNvSpPr txBox="true"/>
          <p:nvPr/>
        </p:nvSpPr>
        <p:spPr>
          <a:xfrm rot="0">
            <a:off x="792152" y="2431208"/>
            <a:ext cx="15566161" cy="3258581"/>
          </a:xfrm>
          <a:prstGeom prst="rect">
            <a:avLst/>
          </a:prstGeom>
        </p:spPr>
        <p:txBody>
          <a:bodyPr anchor="t" rtlCol="false" tIns="0" lIns="0" bIns="0" rIns="0">
            <a:spAutoFit/>
          </a:bodyPr>
          <a:lstStyle/>
          <a:p>
            <a:pPr algn="l" marL="800858" indent="-400429" lvl="1">
              <a:lnSpc>
                <a:spcPts val="5193"/>
              </a:lnSpc>
              <a:buFont typeface="Arial"/>
              <a:buChar char="•"/>
            </a:pPr>
            <a:r>
              <a:rPr lang="en-US" sz="3709" spc="40">
                <a:solidFill>
                  <a:srgbClr val="FFFFFF"/>
                </a:solidFill>
                <a:latin typeface="Krub"/>
                <a:ea typeface="Krub"/>
                <a:cs typeface="Krub"/>
                <a:sym typeface="Krub"/>
              </a:rPr>
              <a:t>So sánh hai dataset: phù hợp khi phân tích dữ liệu train/test.</a:t>
            </a:r>
          </a:p>
          <a:p>
            <a:pPr algn="l" marL="800858" indent="-400429" lvl="1">
              <a:lnSpc>
                <a:spcPts val="5193"/>
              </a:lnSpc>
              <a:buFont typeface="Arial"/>
              <a:buChar char="•"/>
            </a:pPr>
            <a:r>
              <a:rPr lang="en-US" sz="3709" spc="40">
                <a:solidFill>
                  <a:srgbClr val="FFFFFF"/>
                </a:solidFill>
                <a:latin typeface="Krub"/>
                <a:ea typeface="Krub"/>
                <a:cs typeface="Krub"/>
                <a:sym typeface="Krub"/>
              </a:rPr>
              <a:t>Hỗ trợ tương tác trực tiếp trong Jupyter Notebook.</a:t>
            </a:r>
          </a:p>
          <a:p>
            <a:pPr algn="l" marL="800858" indent="-400429" lvl="1">
              <a:lnSpc>
                <a:spcPts val="5193"/>
              </a:lnSpc>
              <a:buFont typeface="Arial"/>
              <a:buChar char="•"/>
            </a:pPr>
            <a:r>
              <a:rPr lang="en-US" sz="3709" spc="40">
                <a:solidFill>
                  <a:srgbClr val="FFFFFF"/>
                </a:solidFill>
                <a:latin typeface="Krub"/>
                <a:ea typeface="Krub"/>
                <a:cs typeface="Krub"/>
                <a:sym typeface="Krub"/>
              </a:rPr>
              <a:t>Tùy chỉnh giao diện báo cáo theo nhu cầu.</a:t>
            </a:r>
          </a:p>
          <a:p>
            <a:pPr algn="l" marL="800858" indent="-400429" lvl="1">
              <a:lnSpc>
                <a:spcPts val="5193"/>
              </a:lnSpc>
              <a:buFont typeface="Arial"/>
              <a:buChar char="•"/>
            </a:pPr>
            <a:r>
              <a:rPr lang="en-US" sz="3709" spc="40">
                <a:solidFill>
                  <a:srgbClr val="FFFFFF"/>
                </a:solidFill>
                <a:latin typeface="Krub"/>
                <a:ea typeface="Krub"/>
                <a:cs typeface="Krub"/>
                <a:sym typeface="Krub"/>
              </a:rPr>
              <a:t>Điều chỉnh verbosity (mức độ chi tiết) và hệ thống debug/log dễ kiểm soát.</a:t>
            </a:r>
          </a:p>
        </p:txBody>
      </p:sp>
      <p:sp>
        <p:nvSpPr>
          <p:cNvPr name="Freeform 8" id="8"/>
          <p:cNvSpPr/>
          <p:nvPr/>
        </p:nvSpPr>
        <p:spPr>
          <a:xfrm flipH="false" flipV="false" rot="0">
            <a:off x="1387399" y="6484176"/>
            <a:ext cx="9630691" cy="2389972"/>
          </a:xfrm>
          <a:custGeom>
            <a:avLst/>
            <a:gdLst/>
            <a:ahLst/>
            <a:cxnLst/>
            <a:rect r="r" b="b" t="t" l="l"/>
            <a:pathLst>
              <a:path h="2389972" w="9630691">
                <a:moveTo>
                  <a:pt x="0" y="0"/>
                </a:moveTo>
                <a:lnTo>
                  <a:pt x="9630691" y="0"/>
                </a:lnTo>
                <a:lnTo>
                  <a:pt x="9630691" y="2389972"/>
                </a:lnTo>
                <a:lnTo>
                  <a:pt x="0" y="2389972"/>
                </a:lnTo>
                <a:lnTo>
                  <a:pt x="0" y="0"/>
                </a:lnTo>
                <a:close/>
              </a:path>
            </a:pathLst>
          </a:custGeom>
          <a:blipFill>
            <a:blip r:embed="rId4"/>
            <a:stretch>
              <a:fillRect l="0" t="0" r="-81223" b="0"/>
            </a:stretch>
          </a:blipFill>
        </p:spPr>
      </p:sp>
      <p:sp>
        <p:nvSpPr>
          <p:cNvPr name="TextBox 9" id="9"/>
          <p:cNvSpPr txBox="true"/>
          <p:nvPr/>
        </p:nvSpPr>
        <p:spPr>
          <a:xfrm rot="0">
            <a:off x="2969554" y="204009"/>
            <a:ext cx="12108829" cy="1866874"/>
          </a:xfrm>
          <a:prstGeom prst="rect">
            <a:avLst/>
          </a:prstGeom>
        </p:spPr>
        <p:txBody>
          <a:bodyPr anchor="t" rtlCol="false" tIns="0" lIns="0" bIns="0" rIns="0">
            <a:spAutoFit/>
          </a:bodyPr>
          <a:lstStyle/>
          <a:p>
            <a:pPr algn="ctr">
              <a:lnSpc>
                <a:spcPts val="6641"/>
              </a:lnSpc>
            </a:pPr>
            <a:r>
              <a:rPr lang="en-US" sz="6846">
                <a:solidFill>
                  <a:srgbClr val="090147"/>
                </a:solidFill>
                <a:latin typeface="Bungee"/>
                <a:ea typeface="Bungee"/>
                <a:cs typeface="Bungee"/>
                <a:sym typeface="Bungee"/>
              </a:rPr>
              <a:t>Các tiện ích nâng cao &amp; Cài đặt</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21</a:t>
            </a:r>
          </a:p>
        </p:txBody>
      </p:sp>
      <p:sp>
        <p:nvSpPr>
          <p:cNvPr name="TextBox 11" id="11"/>
          <p:cNvSpPr txBox="true"/>
          <p:nvPr/>
        </p:nvSpPr>
        <p:spPr>
          <a:xfrm rot="0">
            <a:off x="-1283744" y="5623115"/>
            <a:ext cx="11475151" cy="613411"/>
          </a:xfrm>
          <a:prstGeom prst="rect">
            <a:avLst/>
          </a:prstGeom>
        </p:spPr>
        <p:txBody>
          <a:bodyPr anchor="t" rtlCol="false" tIns="0" lIns="0" bIns="0" rIns="0">
            <a:spAutoFit/>
          </a:bodyPr>
          <a:lstStyle/>
          <a:p>
            <a:pPr algn="ctr">
              <a:lnSpc>
                <a:spcPts val="5039"/>
              </a:lnSpc>
              <a:spcBef>
                <a:spcPct val="0"/>
              </a:spcBef>
            </a:pPr>
            <a:r>
              <a:rPr lang="en-US" b="true" sz="3599">
                <a:solidFill>
                  <a:srgbClr val="FFFFFF"/>
                </a:solidFill>
                <a:latin typeface="Noto Serif Display Bold"/>
                <a:ea typeface="Noto Serif Display Bold"/>
                <a:cs typeface="Noto Serif Display Bold"/>
                <a:sym typeface="Noto Serif Display Bold"/>
              </a:rPr>
              <a:t>Các tiện ích nâng cao &amp; Cài đặt</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2644301" y="481682"/>
            <a:ext cx="11861863" cy="1607539"/>
          </a:xfrm>
          <a:prstGeom prst="rect">
            <a:avLst/>
          </a:prstGeom>
        </p:spPr>
        <p:txBody>
          <a:bodyPr anchor="t" rtlCol="false" tIns="0" lIns="0" bIns="0" rIns="0">
            <a:spAutoFit/>
          </a:bodyPr>
          <a:lstStyle/>
          <a:p>
            <a:pPr algn="ctr">
              <a:lnSpc>
                <a:spcPts val="5757"/>
              </a:lnSpc>
            </a:pPr>
            <a:r>
              <a:rPr lang="en-US" sz="5935">
                <a:solidFill>
                  <a:srgbClr val="090147"/>
                </a:solidFill>
                <a:latin typeface="Bungee"/>
                <a:ea typeface="Bungee"/>
                <a:cs typeface="Bungee"/>
                <a:sym typeface="Bungee"/>
              </a:rPr>
              <a:t>Thiết lập &amp; Phạm vi Phân tích Dữ liệu</a:t>
            </a:r>
          </a:p>
        </p:txBody>
      </p:sp>
      <p:sp>
        <p:nvSpPr>
          <p:cNvPr name="Freeform 3" id="3"/>
          <p:cNvSpPr/>
          <p:nvPr/>
        </p:nvSpPr>
        <p:spPr>
          <a:xfrm flipH="false" flipV="false" rot="0">
            <a:off x="-2166901" y="-1862916"/>
            <a:ext cx="4062430" cy="4114800"/>
          </a:xfrm>
          <a:custGeom>
            <a:avLst/>
            <a:gdLst/>
            <a:ahLst/>
            <a:cxnLst/>
            <a:rect r="r" b="b" t="t" l="l"/>
            <a:pathLst>
              <a:path h="4114800" w="406243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267237" y="5428170"/>
            <a:ext cx="7992063" cy="713231"/>
          </a:xfrm>
          <a:prstGeom prst="rect">
            <a:avLst/>
          </a:prstGeom>
        </p:spPr>
        <p:txBody>
          <a:bodyPr anchor="t" rtlCol="false" tIns="0" lIns="0" bIns="0" rIns="0">
            <a:spAutoFit/>
          </a:bodyPr>
          <a:lstStyle/>
          <a:p>
            <a:pPr algn="l">
              <a:lnSpc>
                <a:spcPts val="5943"/>
              </a:lnSpc>
              <a:spcBef>
                <a:spcPct val="0"/>
              </a:spcBef>
            </a:pPr>
            <a:r>
              <a:rPr lang="en-US" sz="4245">
                <a:solidFill>
                  <a:srgbClr val="FFFFFF"/>
                </a:solidFill>
                <a:latin typeface="Open Sans"/>
                <a:ea typeface="Open Sans"/>
                <a:cs typeface="Open Sans"/>
                <a:sym typeface="Open Sans"/>
              </a:rPr>
              <a:t>Nội dung đoạn văn bản của bạn</a:t>
            </a:r>
          </a:p>
        </p:txBody>
      </p:sp>
      <p:grpSp>
        <p:nvGrpSpPr>
          <p:cNvPr name="Group 5" id="5"/>
          <p:cNvGrpSpPr/>
          <p:nvPr/>
        </p:nvGrpSpPr>
        <p:grpSpPr>
          <a:xfrm rot="0">
            <a:off x="792152" y="2251884"/>
            <a:ext cx="15996287" cy="7545052"/>
            <a:chOff x="0" y="0"/>
            <a:chExt cx="4213014" cy="1987174"/>
          </a:xfrm>
        </p:grpSpPr>
        <p:sp>
          <p:nvSpPr>
            <p:cNvPr name="Freeform 6" id="6"/>
            <p:cNvSpPr/>
            <p:nvPr/>
          </p:nvSpPr>
          <p:spPr>
            <a:xfrm flipH="false" flipV="false" rot="0">
              <a:off x="0" y="0"/>
              <a:ext cx="4213014" cy="1987174"/>
            </a:xfrm>
            <a:custGeom>
              <a:avLst/>
              <a:gdLst/>
              <a:ahLst/>
              <a:cxnLst/>
              <a:rect r="r" b="b" t="t" l="l"/>
              <a:pathLst>
                <a:path h="1987174" w="4213014">
                  <a:moveTo>
                    <a:pt x="24502" y="0"/>
                  </a:moveTo>
                  <a:lnTo>
                    <a:pt x="4188512" y="0"/>
                  </a:lnTo>
                  <a:cubicBezTo>
                    <a:pt x="4195010" y="0"/>
                    <a:pt x="4201242" y="2581"/>
                    <a:pt x="4205837" y="7176"/>
                  </a:cubicBezTo>
                  <a:cubicBezTo>
                    <a:pt x="4210433" y="11771"/>
                    <a:pt x="4213014" y="18003"/>
                    <a:pt x="4213014" y="24502"/>
                  </a:cubicBezTo>
                  <a:lnTo>
                    <a:pt x="4213014" y="1962673"/>
                  </a:lnTo>
                  <a:cubicBezTo>
                    <a:pt x="4213014" y="1969171"/>
                    <a:pt x="4210433" y="1975403"/>
                    <a:pt x="4205837" y="1979998"/>
                  </a:cubicBezTo>
                  <a:cubicBezTo>
                    <a:pt x="4201242" y="1984593"/>
                    <a:pt x="4195010" y="1987174"/>
                    <a:pt x="4188512" y="1987174"/>
                  </a:cubicBezTo>
                  <a:lnTo>
                    <a:pt x="24502" y="1987174"/>
                  </a:lnTo>
                  <a:cubicBezTo>
                    <a:pt x="18003" y="1987174"/>
                    <a:pt x="11771" y="1984593"/>
                    <a:pt x="7176" y="1979998"/>
                  </a:cubicBezTo>
                  <a:cubicBezTo>
                    <a:pt x="2581" y="1975403"/>
                    <a:pt x="0" y="1969171"/>
                    <a:pt x="0" y="1962673"/>
                  </a:cubicBezTo>
                  <a:lnTo>
                    <a:pt x="0" y="24502"/>
                  </a:lnTo>
                  <a:cubicBezTo>
                    <a:pt x="0" y="18003"/>
                    <a:pt x="2581" y="11771"/>
                    <a:pt x="7176" y="7176"/>
                  </a:cubicBezTo>
                  <a:cubicBezTo>
                    <a:pt x="11771" y="2581"/>
                    <a:pt x="18003" y="0"/>
                    <a:pt x="24502" y="0"/>
                  </a:cubicBezTo>
                  <a:close/>
                </a:path>
              </a:pathLst>
            </a:custGeom>
            <a:gradFill rotWithShape="true">
              <a:gsLst>
                <a:gs pos="0">
                  <a:srgbClr val="192385">
                    <a:alpha val="100000"/>
                  </a:srgbClr>
                </a:gs>
                <a:gs pos="100000">
                  <a:srgbClr val="2D8BBA">
                    <a:alpha val="100000"/>
                  </a:srgbClr>
                </a:gs>
              </a:gsLst>
              <a:lin ang="5400000"/>
            </a:gradFill>
          </p:spPr>
        </p:sp>
        <p:sp>
          <p:nvSpPr>
            <p:cNvPr name="TextBox 7" id="7"/>
            <p:cNvSpPr txBox="true"/>
            <p:nvPr/>
          </p:nvSpPr>
          <p:spPr>
            <a:xfrm>
              <a:off x="0" y="-38100"/>
              <a:ext cx="4213014" cy="2025274"/>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516242" y="3063865"/>
            <a:ext cx="9900642" cy="2923356"/>
          </a:xfrm>
          <a:prstGeom prst="rect">
            <a:avLst/>
          </a:prstGeom>
        </p:spPr>
        <p:txBody>
          <a:bodyPr anchor="t" rtlCol="false" tIns="0" lIns="0" bIns="0" rIns="0">
            <a:spAutoFit/>
          </a:bodyPr>
          <a:lstStyle/>
          <a:p>
            <a:pPr algn="l">
              <a:lnSpc>
                <a:spcPts val="3303"/>
              </a:lnSpc>
            </a:pPr>
            <a:r>
              <a:rPr lang="en-US" sz="2359" spc="25">
                <a:solidFill>
                  <a:srgbClr val="FFFFFF"/>
                </a:solidFill>
                <a:latin typeface="Krub"/>
                <a:ea typeface="Krub"/>
                <a:cs typeface="Krub"/>
                <a:sym typeface="Krub"/>
              </a:rPr>
              <a:t>Bộ Dữ liệu:</a:t>
            </a:r>
          </a:p>
          <a:p>
            <a:pPr algn="l" marL="509375" indent="-254687" lvl="1">
              <a:lnSpc>
                <a:spcPts val="3303"/>
              </a:lnSpc>
              <a:buFont typeface="Arial"/>
              <a:buChar char="•"/>
            </a:pPr>
            <a:r>
              <a:rPr lang="en-US" sz="2359" spc="25">
                <a:solidFill>
                  <a:srgbClr val="FFFFFF"/>
                </a:solidFill>
                <a:latin typeface="Krub"/>
                <a:ea typeface="Krub"/>
                <a:cs typeface="Krub"/>
                <a:sym typeface="Krub"/>
              </a:rPr>
              <a:t>Kích thước: 2.240 dòng (bản ghi), 20 biến</a:t>
            </a:r>
          </a:p>
          <a:p>
            <a:pPr algn="l" marL="509375" indent="-254687" lvl="1">
              <a:lnSpc>
                <a:spcPts val="3303"/>
              </a:lnSpc>
              <a:buFont typeface="Arial"/>
              <a:buChar char="•"/>
            </a:pPr>
            <a:r>
              <a:rPr lang="en-US" sz="2359" spc="25">
                <a:solidFill>
                  <a:srgbClr val="FFFFFF"/>
                </a:solidFill>
                <a:latin typeface="Krub"/>
                <a:ea typeface="Krub"/>
                <a:cs typeface="Krub"/>
                <a:sym typeface="Krub"/>
              </a:rPr>
              <a:t>Cấu trúc biến: 15 biến số và 5 biến phân loại</a:t>
            </a:r>
          </a:p>
          <a:p>
            <a:pPr algn="l" marL="509375" indent="-254687" lvl="1">
              <a:lnSpc>
                <a:spcPts val="3303"/>
              </a:lnSpc>
              <a:buFont typeface="Arial"/>
              <a:buChar char="•"/>
            </a:pPr>
            <a:r>
              <a:rPr lang="en-US" sz="2359" spc="25">
                <a:solidFill>
                  <a:srgbClr val="FFFFFF"/>
                </a:solidFill>
                <a:latin typeface="Krub"/>
                <a:ea typeface="Krub"/>
                <a:cs typeface="Krub"/>
                <a:sym typeface="Krub"/>
              </a:rPr>
              <a:t>Chất lượng ban đầu: Không có bản ghi trùng lặp</a:t>
            </a:r>
          </a:p>
          <a:p>
            <a:pPr algn="l">
              <a:lnSpc>
                <a:spcPts val="3303"/>
              </a:lnSpc>
            </a:pPr>
            <a:r>
              <a:rPr lang="en-US" sz="2359" spc="25">
                <a:solidFill>
                  <a:srgbClr val="FFFFFF"/>
                </a:solidFill>
                <a:latin typeface="Krub"/>
                <a:ea typeface="Krub"/>
                <a:cs typeface="Krub"/>
                <a:sym typeface="Krub"/>
              </a:rPr>
              <a:t>Công cụ Phân tích:</a:t>
            </a:r>
          </a:p>
          <a:p>
            <a:pPr algn="l" marL="509375" indent="-254687" lvl="1">
              <a:lnSpc>
                <a:spcPts val="3303"/>
              </a:lnSpc>
              <a:buFont typeface="Arial"/>
              <a:buChar char="•"/>
            </a:pPr>
            <a:r>
              <a:rPr lang="en-US" sz="2359" spc="25">
                <a:solidFill>
                  <a:srgbClr val="FFFFFF"/>
                </a:solidFill>
                <a:latin typeface="Krub"/>
                <a:ea typeface="Krub"/>
                <a:cs typeface="Krub"/>
                <a:sym typeface="Krub"/>
              </a:rPr>
              <a:t>Sử</a:t>
            </a:r>
            <a:r>
              <a:rPr lang="en-US" sz="2359" spc="25">
                <a:solidFill>
                  <a:srgbClr val="FFFFFF"/>
                </a:solidFill>
                <a:latin typeface="Krub"/>
                <a:ea typeface="Krub"/>
                <a:cs typeface="Krub"/>
                <a:sym typeface="Krub"/>
              </a:rPr>
              <a:t> dụng thư viện Sweetviz 2.3.1</a:t>
            </a:r>
          </a:p>
          <a:p>
            <a:pPr algn="l" marL="509375" indent="-254687" lvl="1">
              <a:lnSpc>
                <a:spcPts val="3303"/>
              </a:lnSpc>
              <a:buFont typeface="Arial"/>
              <a:buChar char="•"/>
            </a:pPr>
            <a:r>
              <a:rPr lang="en-US" sz="2359" spc="25">
                <a:solidFill>
                  <a:srgbClr val="FFFFFF"/>
                </a:solidFill>
                <a:latin typeface="Krub"/>
                <a:ea typeface="Krub"/>
                <a:cs typeface="Krub"/>
                <a:sym typeface="Krub"/>
              </a:rPr>
              <a:t>Phạm vi áp dụng trên toàn bộ tập dữ liệu</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22</a:t>
            </a:r>
          </a:p>
        </p:txBody>
      </p:sp>
      <p:sp>
        <p:nvSpPr>
          <p:cNvPr name="TextBox 10" id="10"/>
          <p:cNvSpPr txBox="true"/>
          <p:nvPr/>
        </p:nvSpPr>
        <p:spPr>
          <a:xfrm rot="0">
            <a:off x="1222278" y="2491333"/>
            <a:ext cx="15566161" cy="629681"/>
          </a:xfrm>
          <a:prstGeom prst="rect">
            <a:avLst/>
          </a:prstGeom>
        </p:spPr>
        <p:txBody>
          <a:bodyPr anchor="t" rtlCol="false" tIns="0" lIns="0" bIns="0" rIns="0">
            <a:spAutoFit/>
          </a:bodyPr>
          <a:lstStyle/>
          <a:p>
            <a:pPr algn="l">
              <a:lnSpc>
                <a:spcPts val="5193"/>
              </a:lnSpc>
            </a:pPr>
            <a:r>
              <a:rPr lang="en-US" sz="3709" spc="40">
                <a:solidFill>
                  <a:srgbClr val="FFFFFF"/>
                </a:solidFill>
                <a:latin typeface="Krub"/>
                <a:ea typeface="Krub"/>
                <a:cs typeface="Krub"/>
                <a:sym typeface="Krub"/>
              </a:rPr>
              <a:t> Tổng quan về Dữ liệu và Công cụ :</a:t>
            </a:r>
          </a:p>
        </p:txBody>
      </p:sp>
      <p:sp>
        <p:nvSpPr>
          <p:cNvPr name="TextBox 11" id="11"/>
          <p:cNvSpPr txBox="true"/>
          <p:nvPr/>
        </p:nvSpPr>
        <p:spPr>
          <a:xfrm rot="0">
            <a:off x="1360920" y="5920546"/>
            <a:ext cx="15566161" cy="629681"/>
          </a:xfrm>
          <a:prstGeom prst="rect">
            <a:avLst/>
          </a:prstGeom>
        </p:spPr>
        <p:txBody>
          <a:bodyPr anchor="t" rtlCol="false" tIns="0" lIns="0" bIns="0" rIns="0">
            <a:spAutoFit/>
          </a:bodyPr>
          <a:lstStyle/>
          <a:p>
            <a:pPr algn="l">
              <a:lnSpc>
                <a:spcPts val="5193"/>
              </a:lnSpc>
            </a:pPr>
            <a:r>
              <a:rPr lang="en-US" sz="3709" spc="40">
                <a:solidFill>
                  <a:srgbClr val="FFFFFF"/>
                </a:solidFill>
                <a:latin typeface="Krub"/>
                <a:ea typeface="Krub"/>
                <a:cs typeface="Krub"/>
                <a:sym typeface="Krub"/>
              </a:rPr>
              <a:t>Mục tiêu Phân tích Khám phá Dữ liệu (EDA):</a:t>
            </a:r>
          </a:p>
        </p:txBody>
      </p:sp>
      <p:sp>
        <p:nvSpPr>
          <p:cNvPr name="TextBox 12" id="12"/>
          <p:cNvSpPr txBox="true"/>
          <p:nvPr/>
        </p:nvSpPr>
        <p:spPr>
          <a:xfrm rot="0">
            <a:off x="1557270" y="6502602"/>
            <a:ext cx="11705998" cy="2659931"/>
          </a:xfrm>
          <a:prstGeom prst="rect">
            <a:avLst/>
          </a:prstGeom>
        </p:spPr>
        <p:txBody>
          <a:bodyPr anchor="t" rtlCol="false" tIns="0" lIns="0" bIns="0" rIns="0">
            <a:spAutoFit/>
          </a:bodyPr>
          <a:lstStyle/>
          <a:p>
            <a:pPr algn="l" marL="464898" indent="-232449" lvl="1">
              <a:lnSpc>
                <a:spcPts val="3014"/>
              </a:lnSpc>
              <a:buFont typeface="Arial"/>
              <a:buChar char="•"/>
            </a:pPr>
            <a:r>
              <a:rPr lang="en-US" sz="2153" spc="23">
                <a:solidFill>
                  <a:srgbClr val="FFFFFF"/>
                </a:solidFill>
                <a:latin typeface="Krub"/>
                <a:ea typeface="Krub"/>
                <a:cs typeface="Krub"/>
                <a:sym typeface="Krub"/>
              </a:rPr>
              <a:t>Kiểm tra &amp; Khám pháHành động Tiền xử lýĐặc điểm phân bố của từng biến</a:t>
            </a:r>
          </a:p>
          <a:p>
            <a:pPr algn="l" marL="464898" indent="-232449" lvl="1">
              <a:lnSpc>
                <a:spcPts val="3014"/>
              </a:lnSpc>
              <a:buFont typeface="Arial"/>
              <a:buChar char="•"/>
            </a:pPr>
            <a:r>
              <a:rPr lang="en-US" sz="2153" spc="23">
                <a:solidFill>
                  <a:srgbClr val="FFFFFF"/>
                </a:solidFill>
                <a:latin typeface="Krub"/>
                <a:ea typeface="Krub"/>
                <a:cs typeface="Krub"/>
                <a:sym typeface="Krub"/>
              </a:rPr>
              <a:t>Đưa ra gợi ý tiền xử lý phù hợp</a:t>
            </a:r>
          </a:p>
          <a:p>
            <a:pPr algn="l" marL="464898" indent="-232449" lvl="1">
              <a:lnSpc>
                <a:spcPts val="3014"/>
              </a:lnSpc>
              <a:buFont typeface="Arial"/>
              <a:buChar char="•"/>
            </a:pPr>
            <a:r>
              <a:rPr lang="en-US" sz="2153" spc="23">
                <a:solidFill>
                  <a:srgbClr val="FFFFFF"/>
                </a:solidFill>
                <a:latin typeface="Krub"/>
                <a:ea typeface="Krub"/>
                <a:cs typeface="Krub"/>
                <a:sym typeface="Krub"/>
              </a:rPr>
              <a:t>Kiểm tra chất lượng dữ liệu (Data Quality Check)</a:t>
            </a:r>
          </a:p>
          <a:p>
            <a:pPr algn="l" marL="464898" indent="-232449" lvl="1">
              <a:lnSpc>
                <a:spcPts val="3014"/>
              </a:lnSpc>
              <a:buFont typeface="Arial"/>
              <a:buChar char="•"/>
            </a:pPr>
            <a:r>
              <a:rPr lang="en-US" sz="2153" spc="23">
                <a:solidFill>
                  <a:srgbClr val="FFFFFF"/>
                </a:solidFill>
                <a:latin typeface="Krub"/>
                <a:ea typeface="Krub"/>
                <a:cs typeface="Krub"/>
                <a:sym typeface="Krub"/>
              </a:rPr>
              <a:t>Phục vụ cho phân tích nâng cao</a:t>
            </a:r>
          </a:p>
          <a:p>
            <a:pPr algn="l" marL="464898" indent="-232449" lvl="1">
              <a:lnSpc>
                <a:spcPts val="3014"/>
              </a:lnSpc>
              <a:buFont typeface="Arial"/>
              <a:buChar char="•"/>
            </a:pPr>
            <a:r>
              <a:rPr lang="en-US" sz="2153" spc="23">
                <a:solidFill>
                  <a:srgbClr val="FFFFFF"/>
                </a:solidFill>
                <a:latin typeface="Krub"/>
                <a:ea typeface="Krub"/>
                <a:cs typeface="Krub"/>
                <a:sym typeface="Krub"/>
              </a:rPr>
              <a:t>Xác định các vấn đề: → Missing Values</a:t>
            </a:r>
          </a:p>
          <a:p>
            <a:pPr algn="l" marL="464898" indent="-232449" lvl="1">
              <a:lnSpc>
                <a:spcPts val="3014"/>
              </a:lnSpc>
              <a:buFont typeface="Arial"/>
              <a:buChar char="•"/>
            </a:pPr>
            <a:r>
              <a:rPr lang="en-US" sz="2153" spc="23">
                <a:solidFill>
                  <a:srgbClr val="FFFFFF"/>
                </a:solidFill>
                <a:latin typeface="Krub"/>
                <a:ea typeface="Krub"/>
                <a:cs typeface="Krub"/>
                <a:sym typeface="Krub"/>
              </a:rPr>
              <a:t>Xác định các vấn đề: → Outliers (Giá trị ngoại lai)</a:t>
            </a:r>
          </a:p>
          <a:p>
            <a:pPr algn="l" marL="464898" indent="-232449" lvl="1">
              <a:lnSpc>
                <a:spcPts val="3014"/>
              </a:lnSpc>
              <a:buFont typeface="Arial"/>
              <a:buChar char="•"/>
            </a:pPr>
            <a:r>
              <a:rPr lang="en-US" sz="2153" spc="23">
                <a:solidFill>
                  <a:srgbClr val="FFFFFF"/>
                </a:solidFill>
                <a:latin typeface="Krub"/>
                <a:ea typeface="Krub"/>
                <a:cs typeface="Krub"/>
                <a:sym typeface="Krub"/>
              </a:rPr>
              <a:t>Xác định các vấn đề: → Zero-Inflated (Tập trung giá trị 0)</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31215" y="-1833144"/>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467" y="8798728"/>
            <a:ext cx="5924025" cy="4546689"/>
          </a:xfrm>
          <a:custGeom>
            <a:avLst/>
            <a:gdLst/>
            <a:ahLst/>
            <a:cxnLst/>
            <a:rect r="r" b="b" t="t" l="l"/>
            <a:pathLst>
              <a:path h="4546689" w="5924025">
                <a:moveTo>
                  <a:pt x="0" y="0"/>
                </a:moveTo>
                <a:lnTo>
                  <a:pt x="5924024" y="0"/>
                </a:lnTo>
                <a:lnTo>
                  <a:pt x="5924024"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297251" y="370845"/>
            <a:ext cx="9700771" cy="9545310"/>
          </a:xfrm>
          <a:custGeom>
            <a:avLst/>
            <a:gdLst/>
            <a:ahLst/>
            <a:cxnLst/>
            <a:rect r="r" b="b" t="t" l="l"/>
            <a:pathLst>
              <a:path h="9545310" w="9700771">
                <a:moveTo>
                  <a:pt x="0" y="0"/>
                </a:moveTo>
                <a:lnTo>
                  <a:pt x="9700772" y="0"/>
                </a:lnTo>
                <a:lnTo>
                  <a:pt x="9700772" y="9545310"/>
                </a:lnTo>
                <a:lnTo>
                  <a:pt x="0" y="9545310"/>
                </a:lnTo>
                <a:lnTo>
                  <a:pt x="0" y="0"/>
                </a:lnTo>
                <a:close/>
              </a:path>
            </a:pathLst>
          </a:custGeom>
          <a:blipFill>
            <a:blip r:embed="rId7"/>
            <a:stretch>
              <a:fillRect l="0" t="0" r="0" b="0"/>
            </a:stretch>
          </a:blipFill>
        </p:spPr>
      </p:sp>
      <p:sp>
        <p:nvSpPr>
          <p:cNvPr name="TextBox 6" id="6"/>
          <p:cNvSpPr txBox="true"/>
          <p:nvPr/>
        </p:nvSpPr>
        <p:spPr>
          <a:xfrm rot="0">
            <a:off x="886183" y="2375138"/>
            <a:ext cx="6411068" cy="6263434"/>
          </a:xfrm>
          <a:prstGeom prst="rect">
            <a:avLst/>
          </a:prstGeom>
        </p:spPr>
        <p:txBody>
          <a:bodyPr anchor="t" rtlCol="false" tIns="0" lIns="0" bIns="0" rIns="0">
            <a:spAutoFit/>
          </a:bodyPr>
          <a:lstStyle/>
          <a:p>
            <a:pPr algn="ctr">
              <a:lnSpc>
                <a:spcPts val="4538"/>
              </a:lnSpc>
            </a:pPr>
            <a:r>
              <a:rPr lang="en-US" sz="3241" b="true">
                <a:solidFill>
                  <a:srgbClr val="090147"/>
                </a:solidFill>
                <a:latin typeface="Canva Sans Bold"/>
                <a:ea typeface="Canva Sans Bold"/>
                <a:cs typeface="Canva Sans Bold"/>
                <a:sym typeface="Canva Sans Bold"/>
              </a:rPr>
              <a:t>Tóm Tắt Tương Quan Dữ Liệu</a:t>
            </a:r>
          </a:p>
          <a:p>
            <a:pPr algn="l">
              <a:lnSpc>
                <a:spcPts val="3507"/>
              </a:lnSpc>
            </a:pPr>
            <a:r>
              <a:rPr lang="en-US" sz="2505">
                <a:solidFill>
                  <a:srgbClr val="090147"/>
                </a:solidFill>
                <a:latin typeface="Canva Sans"/>
                <a:ea typeface="Canva Sans"/>
                <a:cs typeface="Canva Sans"/>
                <a:sym typeface="Canva Sans"/>
              </a:rPr>
              <a:t>Nhận xét:</a:t>
            </a:r>
          </a:p>
          <a:p>
            <a:pPr algn="l" marL="540861" indent="-270430" lvl="1">
              <a:lnSpc>
                <a:spcPts val="3507"/>
              </a:lnSpc>
              <a:buFont typeface="Arial"/>
              <a:buChar char="•"/>
            </a:pPr>
            <a:r>
              <a:rPr lang="en-US" sz="2505">
                <a:solidFill>
                  <a:srgbClr val="090147"/>
                </a:solidFill>
                <a:latin typeface="Canva Sans"/>
                <a:ea typeface="Canva Sans"/>
                <a:cs typeface="Canva Sans"/>
                <a:sym typeface="Canva Sans"/>
              </a:rPr>
              <a:t>Chi tiêu &amp; Mua hàng: Tương quan Rất mạnh. Khác</a:t>
            </a:r>
            <a:r>
              <a:rPr lang="en-US" sz="2505">
                <a:solidFill>
                  <a:srgbClr val="090147"/>
                </a:solidFill>
                <a:latin typeface="Canva Sans"/>
                <a:ea typeface="Canva Sans"/>
                <a:cs typeface="Canva Sans"/>
                <a:sym typeface="Canva Sans"/>
              </a:rPr>
              <a:t>h hàng mua đa dạng sản phẩm → Gợi ý gộp biến (PCA).</a:t>
            </a:r>
          </a:p>
          <a:p>
            <a:pPr algn="l" marL="540861" indent="-270430" lvl="1">
              <a:lnSpc>
                <a:spcPts val="3507"/>
              </a:lnSpc>
              <a:buFont typeface="Arial"/>
              <a:buChar char="•"/>
            </a:pPr>
            <a:r>
              <a:rPr lang="en-US" sz="2505">
                <a:solidFill>
                  <a:srgbClr val="090147"/>
                </a:solidFill>
                <a:latin typeface="Canva Sans"/>
                <a:ea typeface="Canva Sans"/>
                <a:cs typeface="Canva Sans"/>
                <a:sym typeface="Canva Sans"/>
              </a:rPr>
              <a:t>Thu nhập (Income): Tương quan Trung bình với chi tiêu → Biến phân khúc quan trọng.</a:t>
            </a:r>
          </a:p>
          <a:p>
            <a:pPr algn="l" marL="540861" indent="-270430" lvl="1">
              <a:lnSpc>
                <a:spcPts val="3507"/>
              </a:lnSpc>
              <a:buFont typeface="Arial"/>
              <a:buChar char="•"/>
            </a:pPr>
            <a:r>
              <a:rPr lang="en-US" sz="2505">
                <a:solidFill>
                  <a:srgbClr val="090147"/>
                </a:solidFill>
                <a:latin typeface="Canva Sans"/>
                <a:ea typeface="Canva Sans"/>
                <a:cs typeface="Canva Sans"/>
                <a:sym typeface="Canva Sans"/>
              </a:rPr>
              <a:t>Con cái (Kid/Teenhome): Tương quan Yếu/Âm với chi tiêu → Hộ gia đình có con chi tiêu ít hơn.</a:t>
            </a:r>
          </a:p>
          <a:p>
            <a:pPr algn="l" marL="540861" indent="-270430" lvl="1">
              <a:lnSpc>
                <a:spcPts val="3507"/>
              </a:lnSpc>
              <a:buFont typeface="Arial"/>
              <a:buChar char="•"/>
            </a:pPr>
            <a:r>
              <a:rPr lang="en-US" sz="2505">
                <a:solidFill>
                  <a:srgbClr val="090147"/>
                </a:solidFill>
                <a:latin typeface="Canva Sans"/>
                <a:ea typeface="Canva Sans"/>
                <a:cs typeface="Canva Sans"/>
                <a:sym typeface="Canva Sans"/>
              </a:rPr>
              <a:t>Phản hồi (Response): Tương quan Rất yếu với chi tiêu, nhưng Dương nhẹ với Truy cập Web (NumWebVisits).</a:t>
            </a:r>
          </a:p>
        </p:txBody>
      </p:sp>
      <p:sp>
        <p:nvSpPr>
          <p:cNvPr name="TextBox 7" id="7"/>
          <p:cNvSpPr txBox="true"/>
          <p:nvPr/>
        </p:nvSpPr>
        <p:spPr>
          <a:xfrm rot="0">
            <a:off x="16869197" y="9095601"/>
            <a:ext cx="257651" cy="296824"/>
          </a:xfrm>
          <a:prstGeom prst="rect">
            <a:avLst/>
          </a:prstGeom>
        </p:spPr>
        <p:txBody>
          <a:bodyPr anchor="t" rtlCol="false" tIns="0" lIns="0" bIns="0" rIns="0" wrap="none">
            <a:spAutoFit/>
          </a:bodyPr>
          <a:lstStyle/>
          <a:p>
            <a:pPr algn="ctr">
              <a:lnSpc>
                <a:spcPts val="2539"/>
              </a:lnSpc>
              <a:spcBef>
                <a:spcPct val="0"/>
              </a:spcBef>
            </a:pPr>
            <a:r>
              <a:rPr lang="en-US" sz="1814">
                <a:solidFill>
                  <a:srgbClr val="090147"/>
                </a:solidFill>
                <a:latin typeface="Noto Serif Display"/>
                <a:ea typeface="Noto Serif Display"/>
                <a:cs typeface="Noto Serif Display"/>
                <a:sym typeface="Noto Serif Display"/>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467" y="8798728"/>
            <a:ext cx="5924025" cy="4546689"/>
          </a:xfrm>
          <a:custGeom>
            <a:avLst/>
            <a:gdLst/>
            <a:ahLst/>
            <a:cxnLst/>
            <a:rect r="r" b="b" t="t" l="l"/>
            <a:pathLst>
              <a:path h="4546689" w="5924025">
                <a:moveTo>
                  <a:pt x="0" y="0"/>
                </a:moveTo>
                <a:lnTo>
                  <a:pt x="5924024" y="0"/>
                </a:lnTo>
                <a:lnTo>
                  <a:pt x="5924024"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798148" y="2226653"/>
            <a:ext cx="8071049" cy="7854692"/>
          </a:xfrm>
          <a:custGeom>
            <a:avLst/>
            <a:gdLst/>
            <a:ahLst/>
            <a:cxnLst/>
            <a:rect r="r" b="b" t="t" l="l"/>
            <a:pathLst>
              <a:path h="7854692" w="8071049">
                <a:moveTo>
                  <a:pt x="0" y="0"/>
                </a:moveTo>
                <a:lnTo>
                  <a:pt x="8071049" y="0"/>
                </a:lnTo>
                <a:lnTo>
                  <a:pt x="8071049" y="7854692"/>
                </a:lnTo>
                <a:lnTo>
                  <a:pt x="0" y="7854692"/>
                </a:lnTo>
                <a:lnTo>
                  <a:pt x="0" y="0"/>
                </a:lnTo>
                <a:close/>
              </a:path>
            </a:pathLst>
          </a:custGeom>
          <a:blipFill>
            <a:blip r:embed="rId7"/>
            <a:stretch>
              <a:fillRect l="0" t="0" r="0" b="0"/>
            </a:stretch>
          </a:blipFill>
        </p:spPr>
      </p:sp>
      <p:sp>
        <p:nvSpPr>
          <p:cNvPr name="TextBox 6" id="6"/>
          <p:cNvSpPr txBox="true"/>
          <p:nvPr/>
        </p:nvSpPr>
        <p:spPr>
          <a:xfrm rot="0">
            <a:off x="1983545" y="326622"/>
            <a:ext cx="13400124" cy="702078"/>
          </a:xfrm>
          <a:prstGeom prst="rect">
            <a:avLst/>
          </a:prstGeom>
        </p:spPr>
        <p:txBody>
          <a:bodyPr anchor="t" rtlCol="false" tIns="0" lIns="0" bIns="0" rIns="0">
            <a:spAutoFit/>
          </a:bodyPr>
          <a:lstStyle/>
          <a:p>
            <a:pPr algn="ctr">
              <a:lnSpc>
                <a:spcPts val="4573"/>
              </a:lnSpc>
            </a:pPr>
            <a:r>
              <a:rPr lang="en-US" sz="4714">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658181" y="3962811"/>
            <a:ext cx="7757278" cy="3883006"/>
          </a:xfrm>
          <a:prstGeom prst="rect">
            <a:avLst/>
          </a:prstGeom>
        </p:spPr>
        <p:txBody>
          <a:bodyPr anchor="t" rtlCol="false" tIns="0" lIns="0" bIns="0" rIns="0">
            <a:spAutoFit/>
          </a:bodyPr>
          <a:lstStyle/>
          <a:p>
            <a:pPr algn="ctr">
              <a:lnSpc>
                <a:spcPts val="5523"/>
              </a:lnSpc>
            </a:pPr>
            <a:r>
              <a:rPr lang="en-US" sz="3945" b="true">
                <a:solidFill>
                  <a:srgbClr val="090147"/>
                </a:solidFill>
                <a:latin typeface="Canva Sans Bold"/>
                <a:ea typeface="Canva Sans Bold"/>
                <a:cs typeface="Canva Sans Bold"/>
                <a:sym typeface="Canva Sans Bold"/>
              </a:rPr>
              <a:t> Biểu đồ phân bố ID</a:t>
            </a:r>
          </a:p>
          <a:p>
            <a:pPr algn="l">
              <a:lnSpc>
                <a:spcPts val="4268"/>
              </a:lnSpc>
            </a:pPr>
            <a:r>
              <a:rPr lang="en-US" sz="3048">
                <a:solidFill>
                  <a:srgbClr val="090147"/>
                </a:solidFill>
                <a:latin typeface="Canva Sans"/>
                <a:ea typeface="Canva Sans"/>
                <a:cs typeface="Canva Sans"/>
                <a:sym typeface="Canva Sans"/>
              </a:rPr>
              <a:t>Nhận xét: Biểu đồ </a:t>
            </a:r>
            <a:r>
              <a:rPr lang="en-US" sz="3048">
                <a:solidFill>
                  <a:srgbClr val="090147"/>
                </a:solidFill>
                <a:latin typeface="Canva Sans"/>
                <a:ea typeface="Canva Sans"/>
                <a:cs typeface="Canva Sans"/>
                <a:sym typeface="Canva Sans"/>
              </a:rPr>
              <a:t>cho thấy ID phân bố đều,</a:t>
            </a:r>
            <a:r>
              <a:rPr lang="en-US" sz="3048">
                <a:solidFill>
                  <a:srgbClr val="090147"/>
                </a:solidFill>
                <a:latin typeface="Canva Sans"/>
                <a:ea typeface="Canva Sans"/>
                <a:cs typeface="Canva Sans"/>
                <a:sym typeface="Canva Sans"/>
              </a:rPr>
              <a:t> không trùng lặp và không có missing. Đây chỉ là biến định danh kỹ thuật, không mang ý nghĩa phân tích nên có thể loại bỏ khi mô hình hóa.</a:t>
            </a:r>
          </a:p>
          <a:p>
            <a:pPr algn="l">
              <a:lnSpc>
                <a:spcPts val="4268"/>
              </a:lnSpc>
            </a:pPr>
          </a:p>
        </p:txBody>
      </p:sp>
      <p:sp>
        <p:nvSpPr>
          <p:cNvPr name="TextBox 8" id="8"/>
          <p:cNvSpPr txBox="true"/>
          <p:nvPr/>
        </p:nvSpPr>
        <p:spPr>
          <a:xfrm rot="0">
            <a:off x="16869197" y="9095601"/>
            <a:ext cx="257651" cy="296824"/>
          </a:xfrm>
          <a:prstGeom prst="rect">
            <a:avLst/>
          </a:prstGeom>
        </p:spPr>
        <p:txBody>
          <a:bodyPr anchor="t" rtlCol="false" tIns="0" lIns="0" bIns="0" rIns="0" wrap="none">
            <a:spAutoFit/>
          </a:bodyPr>
          <a:lstStyle/>
          <a:p>
            <a:pPr algn="ctr">
              <a:lnSpc>
                <a:spcPts val="2539"/>
              </a:lnSpc>
              <a:spcBef>
                <a:spcPct val="0"/>
              </a:spcBef>
            </a:pPr>
            <a:r>
              <a:rPr lang="en-US" sz="1814">
                <a:solidFill>
                  <a:srgbClr val="090147"/>
                </a:solidFill>
                <a:latin typeface="Noto Serif Display"/>
                <a:ea typeface="Noto Serif Display"/>
                <a:cs typeface="Noto Serif Display"/>
                <a:sym typeface="Noto Serif Display"/>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467" y="8798728"/>
            <a:ext cx="5924025" cy="4546689"/>
          </a:xfrm>
          <a:custGeom>
            <a:avLst/>
            <a:gdLst/>
            <a:ahLst/>
            <a:cxnLst/>
            <a:rect r="r" b="b" t="t" l="l"/>
            <a:pathLst>
              <a:path h="4546689" w="5924025">
                <a:moveTo>
                  <a:pt x="0" y="0"/>
                </a:moveTo>
                <a:lnTo>
                  <a:pt x="5924024" y="0"/>
                </a:lnTo>
                <a:lnTo>
                  <a:pt x="5924024"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15459" y="1530776"/>
            <a:ext cx="9081155" cy="8275202"/>
          </a:xfrm>
          <a:custGeom>
            <a:avLst/>
            <a:gdLst/>
            <a:ahLst/>
            <a:cxnLst/>
            <a:rect r="r" b="b" t="t" l="l"/>
            <a:pathLst>
              <a:path h="8275202" w="9081155">
                <a:moveTo>
                  <a:pt x="0" y="0"/>
                </a:moveTo>
                <a:lnTo>
                  <a:pt x="9081155" y="0"/>
                </a:lnTo>
                <a:lnTo>
                  <a:pt x="9081155" y="8275202"/>
                </a:lnTo>
                <a:lnTo>
                  <a:pt x="0" y="8275202"/>
                </a:lnTo>
                <a:lnTo>
                  <a:pt x="0" y="0"/>
                </a:lnTo>
                <a:close/>
              </a:path>
            </a:pathLst>
          </a:custGeom>
          <a:blipFill>
            <a:blip r:embed="rId7"/>
            <a:stretch>
              <a:fillRect l="0" t="0" r="0" b="0"/>
            </a:stretch>
          </a:blipFill>
        </p:spPr>
      </p:sp>
      <p:sp>
        <p:nvSpPr>
          <p:cNvPr name="TextBox 6" id="6"/>
          <p:cNvSpPr txBox="true"/>
          <p:nvPr/>
        </p:nvSpPr>
        <p:spPr>
          <a:xfrm rot="0">
            <a:off x="1983545" y="326622"/>
            <a:ext cx="13400124" cy="702078"/>
          </a:xfrm>
          <a:prstGeom prst="rect">
            <a:avLst/>
          </a:prstGeom>
        </p:spPr>
        <p:txBody>
          <a:bodyPr anchor="t" rtlCol="false" tIns="0" lIns="0" bIns="0" rIns="0">
            <a:spAutoFit/>
          </a:bodyPr>
          <a:lstStyle/>
          <a:p>
            <a:pPr algn="ctr">
              <a:lnSpc>
                <a:spcPts val="4573"/>
              </a:lnSpc>
            </a:pPr>
            <a:r>
              <a:rPr lang="en-US" sz="4714">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658181" y="3962811"/>
            <a:ext cx="8025426" cy="5483537"/>
          </a:xfrm>
          <a:prstGeom prst="rect">
            <a:avLst/>
          </a:prstGeom>
        </p:spPr>
        <p:txBody>
          <a:bodyPr anchor="t" rtlCol="false" tIns="0" lIns="0" bIns="0" rIns="0">
            <a:spAutoFit/>
          </a:bodyPr>
          <a:lstStyle/>
          <a:p>
            <a:pPr algn="ctr">
              <a:lnSpc>
                <a:spcPts val="5523"/>
              </a:lnSpc>
            </a:pPr>
            <a:r>
              <a:rPr lang="en-US" sz="3945" b="true">
                <a:solidFill>
                  <a:srgbClr val="090147"/>
                </a:solidFill>
                <a:latin typeface="Canva Sans Bold"/>
                <a:ea typeface="Canva Sans Bold"/>
                <a:cs typeface="Canva Sans Bold"/>
                <a:sym typeface="Canva Sans Bold"/>
              </a:rPr>
              <a:t> Biểu đồ Phân bố Marital_Status</a:t>
            </a:r>
          </a:p>
          <a:p>
            <a:pPr algn="l">
              <a:lnSpc>
                <a:spcPts val="4268"/>
              </a:lnSpc>
            </a:pPr>
            <a:r>
              <a:rPr lang="en-US" sz="3048">
                <a:solidFill>
                  <a:srgbClr val="090147"/>
                </a:solidFill>
                <a:latin typeface="Canva Sans"/>
                <a:ea typeface="Canva Sans"/>
                <a:cs typeface="Canva Sans"/>
                <a:sym typeface="Canva Sans"/>
              </a:rPr>
              <a:t>Nhận xét: Biểu đồ cho thấy P</a:t>
            </a:r>
            <a:r>
              <a:rPr lang="en-US" sz="3048">
                <a:solidFill>
                  <a:srgbClr val="090147"/>
                </a:solidFill>
                <a:latin typeface="Canva Sans"/>
                <a:ea typeface="Canva Sans"/>
                <a:cs typeface="Canva Sans"/>
                <a:sym typeface="Canva Sans"/>
              </a:rPr>
              <a:t>hần lớn khách hàng ở trạ</a:t>
            </a:r>
            <a:r>
              <a:rPr lang="en-US" sz="3048">
                <a:solidFill>
                  <a:srgbClr val="090147"/>
                </a:solidFill>
                <a:latin typeface="Canva Sans"/>
                <a:ea typeface="Canva Sans"/>
                <a:cs typeface="Canva Sans"/>
                <a:sym typeface="Canva Sans"/>
              </a:rPr>
              <a:t>ng thái “Married” (~39%) và “Together” (~26%), trong khi các nhóm “Widow”, “Alone”, “YOLO”, “Absurd” rất hiếm. Biến này mất cân đối mạnh, nên gộp/chuẩn hóa lại các giá trị hiếm trước khi mô hình hóa.</a:t>
            </a:r>
          </a:p>
          <a:p>
            <a:pPr algn="l">
              <a:lnSpc>
                <a:spcPts val="4268"/>
              </a:lnSpc>
            </a:pPr>
          </a:p>
          <a:p>
            <a:pPr algn="l">
              <a:lnSpc>
                <a:spcPts val="4268"/>
              </a:lnSpc>
            </a:pPr>
          </a:p>
        </p:txBody>
      </p:sp>
      <p:sp>
        <p:nvSpPr>
          <p:cNvPr name="TextBox 8" id="8"/>
          <p:cNvSpPr txBox="true"/>
          <p:nvPr/>
        </p:nvSpPr>
        <p:spPr>
          <a:xfrm rot="0">
            <a:off x="16869197" y="9095601"/>
            <a:ext cx="257651" cy="296824"/>
          </a:xfrm>
          <a:prstGeom prst="rect">
            <a:avLst/>
          </a:prstGeom>
        </p:spPr>
        <p:txBody>
          <a:bodyPr anchor="t" rtlCol="false" tIns="0" lIns="0" bIns="0" rIns="0" wrap="none">
            <a:spAutoFit/>
          </a:bodyPr>
          <a:lstStyle/>
          <a:p>
            <a:pPr algn="ctr">
              <a:lnSpc>
                <a:spcPts val="2539"/>
              </a:lnSpc>
              <a:spcBef>
                <a:spcPct val="0"/>
              </a:spcBef>
            </a:pPr>
            <a:r>
              <a:rPr lang="en-US" sz="1814">
                <a:solidFill>
                  <a:srgbClr val="090147"/>
                </a:solidFill>
                <a:latin typeface="Noto Serif Display"/>
                <a:ea typeface="Noto Serif Display"/>
                <a:cs typeface="Noto Serif Display"/>
                <a:sym typeface="Noto Serif Display"/>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467" y="8798728"/>
            <a:ext cx="5924025" cy="4546689"/>
          </a:xfrm>
          <a:custGeom>
            <a:avLst/>
            <a:gdLst/>
            <a:ahLst/>
            <a:cxnLst/>
            <a:rect r="r" b="b" t="t" l="l"/>
            <a:pathLst>
              <a:path h="4546689" w="5924025">
                <a:moveTo>
                  <a:pt x="0" y="0"/>
                </a:moveTo>
                <a:lnTo>
                  <a:pt x="5924024" y="0"/>
                </a:lnTo>
                <a:lnTo>
                  <a:pt x="5924024"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882799" y="1530776"/>
            <a:ext cx="8824264" cy="8570566"/>
          </a:xfrm>
          <a:custGeom>
            <a:avLst/>
            <a:gdLst/>
            <a:ahLst/>
            <a:cxnLst/>
            <a:rect r="r" b="b" t="t" l="l"/>
            <a:pathLst>
              <a:path h="8570566" w="8824264">
                <a:moveTo>
                  <a:pt x="0" y="0"/>
                </a:moveTo>
                <a:lnTo>
                  <a:pt x="8824264" y="0"/>
                </a:lnTo>
                <a:lnTo>
                  <a:pt x="8824264" y="8570566"/>
                </a:lnTo>
                <a:lnTo>
                  <a:pt x="0" y="8570566"/>
                </a:lnTo>
                <a:lnTo>
                  <a:pt x="0" y="0"/>
                </a:lnTo>
                <a:close/>
              </a:path>
            </a:pathLst>
          </a:custGeom>
          <a:blipFill>
            <a:blip r:embed="rId7"/>
            <a:stretch>
              <a:fillRect l="0" t="0" r="0" b="0"/>
            </a:stretch>
          </a:blipFill>
        </p:spPr>
      </p:sp>
      <p:sp>
        <p:nvSpPr>
          <p:cNvPr name="TextBox 6" id="6"/>
          <p:cNvSpPr txBox="true"/>
          <p:nvPr/>
        </p:nvSpPr>
        <p:spPr>
          <a:xfrm rot="0">
            <a:off x="1983545" y="326622"/>
            <a:ext cx="13400124" cy="702078"/>
          </a:xfrm>
          <a:prstGeom prst="rect">
            <a:avLst/>
          </a:prstGeom>
        </p:spPr>
        <p:txBody>
          <a:bodyPr anchor="t" rtlCol="false" tIns="0" lIns="0" bIns="0" rIns="0">
            <a:spAutoFit/>
          </a:bodyPr>
          <a:lstStyle/>
          <a:p>
            <a:pPr algn="ctr">
              <a:lnSpc>
                <a:spcPts val="4573"/>
              </a:lnSpc>
            </a:pPr>
            <a:r>
              <a:rPr lang="en-US" sz="4714">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658181" y="3962811"/>
            <a:ext cx="8025426" cy="5483537"/>
          </a:xfrm>
          <a:prstGeom prst="rect">
            <a:avLst/>
          </a:prstGeom>
        </p:spPr>
        <p:txBody>
          <a:bodyPr anchor="t" rtlCol="false" tIns="0" lIns="0" bIns="0" rIns="0">
            <a:spAutoFit/>
          </a:bodyPr>
          <a:lstStyle/>
          <a:p>
            <a:pPr algn="ctr">
              <a:lnSpc>
                <a:spcPts val="5523"/>
              </a:lnSpc>
            </a:pPr>
            <a:r>
              <a:rPr lang="en-US" sz="3945" b="true">
                <a:solidFill>
                  <a:srgbClr val="090147"/>
                </a:solidFill>
                <a:latin typeface="Canva Sans Bold"/>
                <a:ea typeface="Canva Sans Bold"/>
                <a:cs typeface="Canva Sans Bold"/>
                <a:sym typeface="Canva Sans Bold"/>
              </a:rPr>
              <a:t> Biểu đồ Phân bố MntWines</a:t>
            </a:r>
          </a:p>
          <a:p>
            <a:pPr algn="l">
              <a:lnSpc>
                <a:spcPts val="4268"/>
              </a:lnSpc>
            </a:pPr>
            <a:r>
              <a:rPr lang="en-US" sz="3048">
                <a:solidFill>
                  <a:srgbClr val="090147"/>
                </a:solidFill>
                <a:latin typeface="Canva Sans"/>
                <a:ea typeface="Canva Sans"/>
                <a:cs typeface="Canva Sans"/>
                <a:sym typeface="Canva Sans"/>
              </a:rPr>
              <a:t>Nhận xét: Biểu đồ cho thấy C</a:t>
            </a:r>
            <a:r>
              <a:rPr lang="en-US" sz="3048">
                <a:solidFill>
                  <a:srgbClr val="090147"/>
                </a:solidFill>
                <a:latin typeface="Canva Sans"/>
                <a:ea typeface="Canva Sans"/>
                <a:cs typeface="Canva Sans"/>
                <a:sym typeface="Canva Sans"/>
              </a:rPr>
              <a:t>hi tiêu rượu vang lệch phải mạnh: nhiều khách hàng c</a:t>
            </a:r>
            <a:r>
              <a:rPr lang="en-US" sz="3048">
                <a:solidFill>
                  <a:srgbClr val="090147"/>
                </a:solidFill>
                <a:latin typeface="Canva Sans"/>
                <a:ea typeface="Canva Sans"/>
                <a:cs typeface="Canva Sans"/>
                <a:sym typeface="Canva Sans"/>
              </a:rPr>
              <a:t>hi tiêu rất ít hoặc bằng 0, một số ít chi tiêu rất cao (ngoại lai &gt;1000). Cần log-transform hoặc tách thành 2 biến (mua/không mua + giá trị chi tiêu) để mô hình xử lý tốt hơn.</a:t>
            </a:r>
          </a:p>
          <a:p>
            <a:pPr algn="l">
              <a:lnSpc>
                <a:spcPts val="4268"/>
              </a:lnSpc>
            </a:pPr>
          </a:p>
          <a:p>
            <a:pPr algn="l">
              <a:lnSpc>
                <a:spcPts val="4268"/>
              </a:lnSpc>
            </a:pPr>
          </a:p>
          <a:p>
            <a:pPr algn="l">
              <a:lnSpc>
                <a:spcPts val="4268"/>
              </a:lnSpc>
            </a:pPr>
          </a:p>
        </p:txBody>
      </p:sp>
      <p:sp>
        <p:nvSpPr>
          <p:cNvPr name="TextBox 8" id="8"/>
          <p:cNvSpPr txBox="true"/>
          <p:nvPr/>
        </p:nvSpPr>
        <p:spPr>
          <a:xfrm rot="0">
            <a:off x="16869197" y="9095601"/>
            <a:ext cx="257651" cy="296824"/>
          </a:xfrm>
          <a:prstGeom prst="rect">
            <a:avLst/>
          </a:prstGeom>
        </p:spPr>
        <p:txBody>
          <a:bodyPr anchor="t" rtlCol="false" tIns="0" lIns="0" bIns="0" rIns="0" wrap="none">
            <a:spAutoFit/>
          </a:bodyPr>
          <a:lstStyle/>
          <a:p>
            <a:pPr algn="ctr">
              <a:lnSpc>
                <a:spcPts val="2539"/>
              </a:lnSpc>
              <a:spcBef>
                <a:spcPct val="0"/>
              </a:spcBef>
            </a:pPr>
            <a:r>
              <a:rPr lang="en-US" sz="1814">
                <a:solidFill>
                  <a:srgbClr val="090147"/>
                </a:solidFill>
                <a:latin typeface="Noto Serif Display"/>
                <a:ea typeface="Noto Serif Display"/>
                <a:cs typeface="Noto Serif Display"/>
                <a:sym typeface="Noto Serif Display"/>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467" y="8798728"/>
            <a:ext cx="5924025" cy="4546689"/>
          </a:xfrm>
          <a:custGeom>
            <a:avLst/>
            <a:gdLst/>
            <a:ahLst/>
            <a:cxnLst/>
            <a:rect r="r" b="b" t="t" l="l"/>
            <a:pathLst>
              <a:path h="4546689" w="5924025">
                <a:moveTo>
                  <a:pt x="0" y="0"/>
                </a:moveTo>
                <a:lnTo>
                  <a:pt x="5924024" y="0"/>
                </a:lnTo>
                <a:lnTo>
                  <a:pt x="5924024"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216716" y="3849445"/>
            <a:ext cx="9866165" cy="4164211"/>
          </a:xfrm>
          <a:custGeom>
            <a:avLst/>
            <a:gdLst/>
            <a:ahLst/>
            <a:cxnLst/>
            <a:rect r="r" b="b" t="t" l="l"/>
            <a:pathLst>
              <a:path h="4164211" w="9866165">
                <a:moveTo>
                  <a:pt x="0" y="0"/>
                </a:moveTo>
                <a:lnTo>
                  <a:pt x="9866165" y="0"/>
                </a:lnTo>
                <a:lnTo>
                  <a:pt x="9866165" y="4164210"/>
                </a:lnTo>
                <a:lnTo>
                  <a:pt x="0" y="4164210"/>
                </a:lnTo>
                <a:lnTo>
                  <a:pt x="0" y="0"/>
                </a:lnTo>
                <a:close/>
              </a:path>
            </a:pathLst>
          </a:custGeom>
          <a:blipFill>
            <a:blip r:embed="rId7"/>
            <a:stretch>
              <a:fillRect l="-205" t="0" r="0" b="0"/>
            </a:stretch>
          </a:blipFill>
        </p:spPr>
      </p:sp>
      <p:sp>
        <p:nvSpPr>
          <p:cNvPr name="TextBox 6" id="6"/>
          <p:cNvSpPr txBox="true"/>
          <p:nvPr/>
        </p:nvSpPr>
        <p:spPr>
          <a:xfrm rot="0">
            <a:off x="4108358" y="1047750"/>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0" y="3000375"/>
            <a:ext cx="8216716" cy="6364376"/>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 Bar_Plots(Average Income by Kidhome top 20)</a:t>
            </a:r>
          </a:p>
          <a:p>
            <a:pPr algn="l">
              <a:lnSpc>
                <a:spcPts val="4038"/>
              </a:lnSpc>
            </a:pPr>
            <a:r>
              <a:rPr lang="en-US" sz="2884">
                <a:solidFill>
                  <a:srgbClr val="090147"/>
                </a:solidFill>
                <a:latin typeface="Canva Sans"/>
                <a:ea typeface="Canva Sans"/>
                <a:cs typeface="Canva Sans"/>
                <a:sym typeface="Canva Sans"/>
              </a:rPr>
              <a:t>Nhận xét: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Xu hướng rõ ràng: n</a:t>
            </a:r>
            <a:r>
              <a:rPr lang="en-US" sz="2884">
                <a:solidFill>
                  <a:srgbClr val="090147"/>
                </a:solidFill>
                <a:latin typeface="Canva Sans"/>
                <a:ea typeface="Canva Sans"/>
                <a:cs typeface="Canva Sans"/>
                <a:sym typeface="Canva Sans"/>
              </a:rPr>
              <a:t>hà không có con nhỏ (Kidhome=0) có thu nhập trung bình cao nhất (~61.8k); có 1–2 con chỉ khoảng 39.1k.</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Chênh lệch lớn: không con nhỏ → +58% thu nhập so với nhóm có con.</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Hà</a:t>
            </a:r>
            <a:r>
              <a:rPr lang="en-US" sz="2884">
                <a:solidFill>
                  <a:srgbClr val="090147"/>
                </a:solidFill>
                <a:latin typeface="Canva Sans"/>
                <a:ea typeface="Canva Sans"/>
                <a:cs typeface="Canva Sans"/>
                <a:sym typeface="Canva Sans"/>
              </a:rPr>
              <a:t>m ý marketing: nhóm Kidhome=0 phù hợp sản phẩm/dịch vụ cao cấp; nhóm 1–2 con nên ưu tiên combo gia đình/khuyến mãi vì sức mua thấp hơn.</a:t>
            </a:r>
          </a:p>
        </p:txBody>
      </p:sp>
      <p:sp>
        <p:nvSpPr>
          <p:cNvPr name="TextBox 8" id="8"/>
          <p:cNvSpPr txBox="true"/>
          <p:nvPr/>
        </p:nvSpPr>
        <p:spPr>
          <a:xfrm rot="0">
            <a:off x="16869197" y="9095601"/>
            <a:ext cx="257651" cy="296824"/>
          </a:xfrm>
          <a:prstGeom prst="rect">
            <a:avLst/>
          </a:prstGeom>
        </p:spPr>
        <p:txBody>
          <a:bodyPr anchor="t" rtlCol="false" tIns="0" lIns="0" bIns="0" rIns="0" wrap="none">
            <a:spAutoFit/>
          </a:bodyPr>
          <a:lstStyle/>
          <a:p>
            <a:pPr algn="ctr">
              <a:lnSpc>
                <a:spcPts val="2539"/>
              </a:lnSpc>
              <a:spcBef>
                <a:spcPct val="0"/>
              </a:spcBef>
            </a:pPr>
            <a:r>
              <a:rPr lang="en-US" sz="1814">
                <a:solidFill>
                  <a:srgbClr val="090147"/>
                </a:solidFill>
                <a:latin typeface="Noto Serif Display"/>
                <a:ea typeface="Noto Serif Display"/>
                <a:cs typeface="Noto Serif Display"/>
                <a:sym typeface="Noto Serif Display"/>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467" y="8337267"/>
            <a:ext cx="5924025" cy="4546689"/>
          </a:xfrm>
          <a:custGeom>
            <a:avLst/>
            <a:gdLst/>
            <a:ahLst/>
            <a:cxnLst/>
            <a:rect r="r" b="b" t="t" l="l"/>
            <a:pathLst>
              <a:path h="4546689" w="5924025">
                <a:moveTo>
                  <a:pt x="0" y="0"/>
                </a:moveTo>
                <a:lnTo>
                  <a:pt x="5924024" y="0"/>
                </a:lnTo>
                <a:lnTo>
                  <a:pt x="5924024" y="4546689"/>
                </a:lnTo>
                <a:lnTo>
                  <a:pt x="0" y="4546689"/>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868802" y="2770959"/>
            <a:ext cx="9174725" cy="6423074"/>
          </a:xfrm>
          <a:custGeom>
            <a:avLst/>
            <a:gdLst/>
            <a:ahLst/>
            <a:cxnLst/>
            <a:rect r="r" b="b" t="t" l="l"/>
            <a:pathLst>
              <a:path h="6423074" w="9174725">
                <a:moveTo>
                  <a:pt x="0" y="0"/>
                </a:moveTo>
                <a:lnTo>
                  <a:pt x="9174725" y="0"/>
                </a:lnTo>
                <a:lnTo>
                  <a:pt x="9174725" y="6423075"/>
                </a:lnTo>
                <a:lnTo>
                  <a:pt x="0" y="6423075"/>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612144" y="2014818"/>
            <a:ext cx="8531856" cy="7726451"/>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 Box_Plots</a:t>
            </a:r>
          </a:p>
          <a:p>
            <a:pPr algn="l">
              <a:lnSpc>
                <a:spcPts val="4038"/>
              </a:lnSpc>
            </a:pPr>
            <a:r>
              <a:rPr lang="en-US" sz="2884">
                <a:solidFill>
                  <a:srgbClr val="090147"/>
                </a:solidFill>
                <a:latin typeface="Canva Sans"/>
                <a:ea typeface="Canva Sans"/>
                <a:cs typeface="Canva Sans"/>
                <a:sym typeface="Canva Sans"/>
              </a:rPr>
              <a:t>Nhận xét: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Trung vị cao hơn ở</a:t>
            </a:r>
            <a:r>
              <a:rPr lang="en-US" sz="2884">
                <a:solidFill>
                  <a:srgbClr val="090147"/>
                </a:solidFill>
                <a:latin typeface="Canva Sans"/>
                <a:ea typeface="Canva Sans"/>
                <a:cs typeface="Canva Sans"/>
                <a:sym typeface="Canva Sans"/>
              </a:rPr>
              <a:t> nhóm phản hồi: median Response=1 ≈ 64.1k vs Response=0 ≈ 50.2k → chênh ~+14k.</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Toàn bộ phâ</a:t>
            </a:r>
            <a:r>
              <a:rPr lang="en-US" sz="2884">
                <a:solidFill>
                  <a:srgbClr val="090147"/>
                </a:solidFill>
                <a:latin typeface="Canva Sans"/>
                <a:ea typeface="Canva Sans"/>
                <a:cs typeface="Canva Sans"/>
                <a:sym typeface="Canva Sans"/>
              </a:rPr>
              <a:t>n bố dịch lên trên khi Response=1: Q1/Q3 cao hơn (39.8k/80.6k so với 34.4k/66.3k).</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Độ phân tán lớn hơn ở nhóm phản hồi (IQR rộng hơn) → có cả khách thu nhập rất cao.</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K</a:t>
            </a:r>
            <a:r>
              <a:rPr lang="en-US" sz="2884">
                <a:solidFill>
                  <a:srgbClr val="090147"/>
                </a:solidFill>
                <a:latin typeface="Canva Sans"/>
                <a:ea typeface="Canva Sans"/>
                <a:cs typeface="Canva Sans"/>
                <a:sym typeface="Canva Sans"/>
              </a:rPr>
              <a:t>hách thu nhập cao có xu hướng phản hồi chiến dịch tốt hơn; phù hợp ưu đãi premium/upsell.</a:t>
            </a:r>
          </a:p>
          <a:p>
            <a:pPr algn="l">
              <a:lnSpc>
                <a:spcPts val="4038"/>
              </a:lnSpc>
            </a:pPr>
          </a:p>
          <a:p>
            <a:pPr algn="l">
              <a:lnSpc>
                <a:spcPts val="4038"/>
              </a:lnSpc>
            </a:pPr>
          </a:p>
        </p:txBody>
      </p:sp>
      <p:sp>
        <p:nvSpPr>
          <p:cNvPr name="TextBox 8" id="8"/>
          <p:cNvSpPr txBox="true"/>
          <p:nvPr/>
        </p:nvSpPr>
        <p:spPr>
          <a:xfrm rot="0">
            <a:off x="17259300" y="9542831"/>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5569844" y="9107488"/>
            <a:ext cx="5924025" cy="4546689"/>
          </a:xfrm>
          <a:custGeom>
            <a:avLst/>
            <a:gdLst/>
            <a:ahLst/>
            <a:cxnLst/>
            <a:rect r="r" b="b" t="t" l="l"/>
            <a:pathLst>
              <a:path h="4546689" w="5924025">
                <a:moveTo>
                  <a:pt x="0" y="0"/>
                </a:moveTo>
                <a:lnTo>
                  <a:pt x="5924025" y="0"/>
                </a:lnTo>
                <a:lnTo>
                  <a:pt x="5924025" y="4546689"/>
                </a:lnTo>
                <a:lnTo>
                  <a:pt x="0" y="4546689"/>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1856" y="2770959"/>
            <a:ext cx="10098266" cy="5784880"/>
          </a:xfrm>
          <a:custGeom>
            <a:avLst/>
            <a:gdLst/>
            <a:ahLst/>
            <a:cxnLst/>
            <a:rect r="r" b="b" t="t" l="l"/>
            <a:pathLst>
              <a:path h="5784880" w="10098266">
                <a:moveTo>
                  <a:pt x="0" y="0"/>
                </a:moveTo>
                <a:lnTo>
                  <a:pt x="10098266" y="0"/>
                </a:lnTo>
                <a:lnTo>
                  <a:pt x="10098266" y="5784880"/>
                </a:lnTo>
                <a:lnTo>
                  <a:pt x="0" y="5784880"/>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0" y="2685234"/>
            <a:ext cx="8531856" cy="8231276"/>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 Dist_Plot_Numerics</a:t>
            </a:r>
          </a:p>
          <a:p>
            <a:pPr algn="l">
              <a:lnSpc>
                <a:spcPts val="4038"/>
              </a:lnSpc>
            </a:pPr>
            <a:r>
              <a:rPr lang="en-US" sz="2884">
                <a:solidFill>
                  <a:srgbClr val="090147"/>
                </a:solidFill>
                <a:latin typeface="Canva Sans"/>
                <a:ea typeface="Canva Sans"/>
                <a:cs typeface="Canva Sans"/>
                <a:sym typeface="Canva Sans"/>
              </a:rPr>
              <a:t>Nhận xét: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Phân phối lệch phải ở</a:t>
            </a:r>
            <a:r>
              <a:rPr lang="en-US" sz="2884">
                <a:solidFill>
                  <a:srgbClr val="090147"/>
                </a:solidFill>
                <a:latin typeface="Canva Sans"/>
                <a:ea typeface="Canva Sans"/>
                <a:cs typeface="Canva Sans"/>
                <a:sym typeface="Canva Sans"/>
              </a:rPr>
              <a:t> cả hai nhóm; phần lớn thu nhập nằm ~20k–100k.</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Nhóm phản hồi (m</a:t>
            </a:r>
            <a:r>
              <a:rPr lang="en-US" sz="2884">
                <a:solidFill>
                  <a:srgbClr val="090147"/>
                </a:solidFill>
                <a:latin typeface="Canva Sans"/>
                <a:ea typeface="Canva Sans"/>
                <a:cs typeface="Canva Sans"/>
                <a:sym typeface="Canva Sans"/>
              </a:rPr>
              <a:t>àu xanh,</a:t>
            </a:r>
            <a:r>
              <a:rPr lang="en-US" sz="2884">
                <a:solidFill>
                  <a:srgbClr val="090147"/>
                </a:solidFill>
                <a:latin typeface="Canva Sans"/>
                <a:ea typeface="Canva Sans"/>
                <a:cs typeface="Canva Sans"/>
                <a:sym typeface="Canva Sans"/>
              </a:rPr>
              <a:t> =1) dịch sang phải → thu nhập cao hơn, đỉnh khoảng ~70–90k; phù hợp kết quả boxplot.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Nhóm không phản hồi (màu đỏ, =0) thấp hơn và trải rộng hơn, có đuôi dài với vài ngoại lệ rất cao (tới &gt;600k).</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Hai đường </a:t>
            </a:r>
            <a:r>
              <a:rPr lang="en-US" sz="2884">
                <a:solidFill>
                  <a:srgbClr val="090147"/>
                </a:solidFill>
                <a:latin typeface="Canva Sans"/>
                <a:ea typeface="Canva Sans"/>
                <a:cs typeface="Canva Sans"/>
                <a:sym typeface="Canva Sans"/>
              </a:rPr>
              <a:t>chồng lấn mạnh trong khoảng 40–80k ⇒ Income một mình không đủ để dự đoán phản hồi; dùng kèm Recency/MntWines/MntTotal.</a:t>
            </a:r>
          </a:p>
          <a:p>
            <a:pPr algn="l">
              <a:lnSpc>
                <a:spcPts val="4038"/>
              </a:lnSpc>
            </a:pPr>
          </a:p>
          <a:p>
            <a:pPr algn="l">
              <a:lnSpc>
                <a:spcPts val="4038"/>
              </a:lnSpc>
            </a:pPr>
          </a:p>
        </p:txBody>
      </p:sp>
      <p:sp>
        <p:nvSpPr>
          <p:cNvPr name="TextBox 8" id="8"/>
          <p:cNvSpPr txBox="true"/>
          <p:nvPr/>
        </p:nvSpPr>
        <p:spPr>
          <a:xfrm rot="0">
            <a:off x="16984866" y="9059863"/>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grpSp>
        <p:nvGrpSpPr>
          <p:cNvPr name="Group 2" id="2"/>
          <p:cNvGrpSpPr/>
          <p:nvPr/>
        </p:nvGrpSpPr>
        <p:grpSpPr>
          <a:xfrm rot="0">
            <a:off x="0" y="1292253"/>
            <a:ext cx="5070667" cy="6393139"/>
            <a:chOff x="0" y="0"/>
            <a:chExt cx="1335484" cy="1683790"/>
          </a:xfrm>
        </p:grpSpPr>
        <p:sp>
          <p:nvSpPr>
            <p:cNvPr name="Freeform 3" id="3"/>
            <p:cNvSpPr/>
            <p:nvPr/>
          </p:nvSpPr>
          <p:spPr>
            <a:xfrm flipH="false" flipV="false" rot="0">
              <a:off x="0" y="0"/>
              <a:ext cx="1335484" cy="1683790"/>
            </a:xfrm>
            <a:custGeom>
              <a:avLst/>
              <a:gdLst/>
              <a:ahLst/>
              <a:cxnLst/>
              <a:rect r="r" b="b" t="t" l="l"/>
              <a:pathLst>
                <a:path h="1683790" w="1335484">
                  <a:moveTo>
                    <a:pt x="77295" y="0"/>
                  </a:moveTo>
                  <a:lnTo>
                    <a:pt x="1258190" y="0"/>
                  </a:lnTo>
                  <a:cubicBezTo>
                    <a:pt x="1300878" y="0"/>
                    <a:pt x="1335484" y="34606"/>
                    <a:pt x="1335484" y="77295"/>
                  </a:cubicBezTo>
                  <a:lnTo>
                    <a:pt x="1335484" y="1606495"/>
                  </a:lnTo>
                  <a:cubicBezTo>
                    <a:pt x="1335484" y="1649184"/>
                    <a:pt x="1300878" y="1683790"/>
                    <a:pt x="1258190" y="1683790"/>
                  </a:cubicBezTo>
                  <a:lnTo>
                    <a:pt x="77295" y="1683790"/>
                  </a:lnTo>
                  <a:cubicBezTo>
                    <a:pt x="34606" y="1683790"/>
                    <a:pt x="0" y="1649184"/>
                    <a:pt x="0" y="1606495"/>
                  </a:cubicBezTo>
                  <a:lnTo>
                    <a:pt x="0" y="77295"/>
                  </a:lnTo>
                  <a:cubicBezTo>
                    <a:pt x="0" y="34606"/>
                    <a:pt x="34606" y="0"/>
                    <a:pt x="77295" y="0"/>
                  </a:cubicBezTo>
                  <a:close/>
                </a:path>
              </a:pathLst>
            </a:custGeom>
            <a:gradFill rotWithShape="true">
              <a:gsLst>
                <a:gs pos="0">
                  <a:srgbClr val="192385">
                    <a:alpha val="100000"/>
                  </a:srgbClr>
                </a:gs>
                <a:gs pos="100000">
                  <a:srgbClr val="2D8BBA">
                    <a:alpha val="100000"/>
                  </a:srgbClr>
                </a:gs>
              </a:gsLst>
              <a:lin ang="5400000"/>
            </a:gradFill>
          </p:spPr>
        </p:sp>
        <p:sp>
          <p:nvSpPr>
            <p:cNvPr name="TextBox 4" id="4"/>
            <p:cNvSpPr txBox="true"/>
            <p:nvPr/>
          </p:nvSpPr>
          <p:spPr>
            <a:xfrm>
              <a:off x="0" y="-38100"/>
              <a:ext cx="1335484" cy="1721890"/>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743672" y="2710917"/>
            <a:ext cx="5129632" cy="6358608"/>
            <a:chOff x="0" y="0"/>
            <a:chExt cx="1351014" cy="1674695"/>
          </a:xfrm>
        </p:grpSpPr>
        <p:sp>
          <p:nvSpPr>
            <p:cNvPr name="Freeform 6" id="6"/>
            <p:cNvSpPr/>
            <p:nvPr/>
          </p:nvSpPr>
          <p:spPr>
            <a:xfrm flipH="false" flipV="false" rot="0">
              <a:off x="0" y="0"/>
              <a:ext cx="1351014" cy="1674695"/>
            </a:xfrm>
            <a:custGeom>
              <a:avLst/>
              <a:gdLst/>
              <a:ahLst/>
              <a:cxnLst/>
              <a:rect r="r" b="b" t="t" l="l"/>
              <a:pathLst>
                <a:path h="1674695" w="1351014">
                  <a:moveTo>
                    <a:pt x="76406" y="0"/>
                  </a:moveTo>
                  <a:lnTo>
                    <a:pt x="1274608" y="0"/>
                  </a:lnTo>
                  <a:cubicBezTo>
                    <a:pt x="1294872" y="0"/>
                    <a:pt x="1314306" y="8050"/>
                    <a:pt x="1328635" y="22379"/>
                  </a:cubicBezTo>
                  <a:cubicBezTo>
                    <a:pt x="1342964" y="36708"/>
                    <a:pt x="1351014" y="56142"/>
                    <a:pt x="1351014" y="76406"/>
                  </a:cubicBezTo>
                  <a:lnTo>
                    <a:pt x="1351014" y="1598289"/>
                  </a:lnTo>
                  <a:cubicBezTo>
                    <a:pt x="1351014" y="1618553"/>
                    <a:pt x="1342964" y="1637988"/>
                    <a:pt x="1328635" y="1652316"/>
                  </a:cubicBezTo>
                  <a:cubicBezTo>
                    <a:pt x="1314306" y="1666645"/>
                    <a:pt x="1294872" y="1674695"/>
                    <a:pt x="1274608" y="1674695"/>
                  </a:cubicBezTo>
                  <a:lnTo>
                    <a:pt x="76406" y="1674695"/>
                  </a:lnTo>
                  <a:cubicBezTo>
                    <a:pt x="56142" y="1674695"/>
                    <a:pt x="36708" y="1666645"/>
                    <a:pt x="22379" y="1652316"/>
                  </a:cubicBezTo>
                  <a:cubicBezTo>
                    <a:pt x="8050" y="1637988"/>
                    <a:pt x="0" y="1618553"/>
                    <a:pt x="0" y="1598289"/>
                  </a:cubicBezTo>
                  <a:lnTo>
                    <a:pt x="0" y="76406"/>
                  </a:lnTo>
                  <a:cubicBezTo>
                    <a:pt x="0" y="56142"/>
                    <a:pt x="8050" y="36708"/>
                    <a:pt x="22379" y="22379"/>
                  </a:cubicBezTo>
                  <a:cubicBezTo>
                    <a:pt x="36708" y="8050"/>
                    <a:pt x="56142" y="0"/>
                    <a:pt x="76406" y="0"/>
                  </a:cubicBezTo>
                  <a:close/>
                </a:path>
              </a:pathLst>
            </a:custGeom>
            <a:gradFill rotWithShape="true">
              <a:gsLst>
                <a:gs pos="0">
                  <a:srgbClr val="192385">
                    <a:alpha val="100000"/>
                  </a:srgbClr>
                </a:gs>
                <a:gs pos="100000">
                  <a:srgbClr val="2D8BBA">
                    <a:alpha val="100000"/>
                  </a:srgbClr>
                </a:gs>
              </a:gsLst>
              <a:lin ang="5400000"/>
            </a:gradFill>
          </p:spPr>
        </p:sp>
        <p:sp>
          <p:nvSpPr>
            <p:cNvPr name="TextBox 7" id="7"/>
            <p:cNvSpPr txBox="true"/>
            <p:nvPr/>
          </p:nvSpPr>
          <p:spPr>
            <a:xfrm>
              <a:off x="0" y="-38100"/>
              <a:ext cx="1351014" cy="1712795"/>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987199" y="2710917"/>
            <a:ext cx="4464558" cy="8229600"/>
          </a:xfrm>
          <a:custGeom>
            <a:avLst/>
            <a:gdLst/>
            <a:ahLst/>
            <a:cxnLst/>
            <a:rect r="r" b="b" t="t" l="l"/>
            <a:pathLst>
              <a:path h="8229600" w="4464558">
                <a:moveTo>
                  <a:pt x="0" y="0"/>
                </a:moveTo>
                <a:lnTo>
                  <a:pt x="4464558" y="0"/>
                </a:lnTo>
                <a:lnTo>
                  <a:pt x="4464558" y="8229600"/>
                </a:lnTo>
                <a:lnTo>
                  <a:pt x="0" y="8229600"/>
                </a:lnTo>
                <a:lnTo>
                  <a:pt x="0" y="0"/>
                </a:lnTo>
                <a:close/>
              </a:path>
            </a:pathLst>
          </a:custGeom>
          <a:blipFill>
            <a:blip r:embed="rId2"/>
            <a:stretch>
              <a:fillRect l="0" t="0" r="0" b="0"/>
            </a:stretch>
          </a:blipFill>
        </p:spPr>
      </p:sp>
      <p:sp>
        <p:nvSpPr>
          <p:cNvPr name="Freeform 9" id="9"/>
          <p:cNvSpPr/>
          <p:nvPr/>
        </p:nvSpPr>
        <p:spPr>
          <a:xfrm flipH="false" flipV="false" rot="0">
            <a:off x="-1438701" y="-2191753"/>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828710" y="8229600"/>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1" id="11"/>
          <p:cNvSpPr txBox="true"/>
          <p:nvPr/>
        </p:nvSpPr>
        <p:spPr>
          <a:xfrm rot="0">
            <a:off x="4823157" y="781525"/>
            <a:ext cx="8641686" cy="1028674"/>
          </a:xfrm>
          <a:prstGeom prst="rect">
            <a:avLst/>
          </a:prstGeom>
        </p:spPr>
        <p:txBody>
          <a:bodyPr anchor="t" rtlCol="false" tIns="0" lIns="0" bIns="0" rIns="0">
            <a:spAutoFit/>
          </a:bodyPr>
          <a:lstStyle/>
          <a:p>
            <a:pPr algn="ctr">
              <a:lnSpc>
                <a:spcPts val="6641"/>
              </a:lnSpc>
            </a:pPr>
            <a:r>
              <a:rPr lang="en-US" sz="6846">
                <a:solidFill>
                  <a:srgbClr val="090147"/>
                </a:solidFill>
                <a:latin typeface="Bungee"/>
                <a:ea typeface="Bungee"/>
                <a:cs typeface="Bungee"/>
                <a:sym typeface="Bungee"/>
              </a:rPr>
              <a:t>Introduction</a:t>
            </a:r>
          </a:p>
        </p:txBody>
      </p:sp>
      <p:sp>
        <p:nvSpPr>
          <p:cNvPr name="TextBox 12" id="12"/>
          <p:cNvSpPr txBox="true"/>
          <p:nvPr/>
        </p:nvSpPr>
        <p:spPr>
          <a:xfrm rot="0">
            <a:off x="570442" y="1724474"/>
            <a:ext cx="8505429" cy="714213"/>
          </a:xfrm>
          <a:prstGeom prst="rect">
            <a:avLst/>
          </a:prstGeom>
        </p:spPr>
        <p:txBody>
          <a:bodyPr anchor="t" rtlCol="false" tIns="0" lIns="0" bIns="0" rIns="0">
            <a:spAutoFit/>
          </a:bodyPr>
          <a:lstStyle/>
          <a:p>
            <a:pPr algn="l">
              <a:lnSpc>
                <a:spcPts val="5819"/>
              </a:lnSpc>
            </a:pPr>
            <a:r>
              <a:rPr lang="en-US" sz="4157" spc="45">
                <a:solidFill>
                  <a:srgbClr val="FFFFFF"/>
                </a:solidFill>
                <a:latin typeface="Krub"/>
                <a:ea typeface="Krub"/>
                <a:cs typeface="Krub"/>
                <a:sym typeface="Krub"/>
              </a:rPr>
              <a:t>TASK 1:</a:t>
            </a:r>
          </a:p>
        </p:txBody>
      </p:sp>
      <p:sp>
        <p:nvSpPr>
          <p:cNvPr name="Freeform 13" id="13"/>
          <p:cNvSpPr/>
          <p:nvPr/>
        </p:nvSpPr>
        <p:spPr>
          <a:xfrm flipH="true" flipV="true" rot="0">
            <a:off x="10112022" y="-134353"/>
            <a:ext cx="7147278" cy="3993541"/>
          </a:xfrm>
          <a:custGeom>
            <a:avLst/>
            <a:gdLst/>
            <a:ahLst/>
            <a:cxnLst/>
            <a:rect r="r" b="b" t="t" l="l"/>
            <a:pathLst>
              <a:path h="3993541" w="7147278">
                <a:moveTo>
                  <a:pt x="7147278" y="3993542"/>
                </a:moveTo>
                <a:lnTo>
                  <a:pt x="0" y="3993542"/>
                </a:lnTo>
                <a:lnTo>
                  <a:pt x="0" y="0"/>
                </a:lnTo>
                <a:lnTo>
                  <a:pt x="7147278" y="0"/>
                </a:lnTo>
                <a:lnTo>
                  <a:pt x="7147278" y="3993542"/>
                </a:lnTo>
                <a:close/>
              </a:path>
            </a:pathLst>
          </a:custGeom>
          <a:blipFill>
            <a:blip r:embed="rId7"/>
            <a:stretch>
              <a:fillRect l="0" t="0" r="0" b="0"/>
            </a:stretch>
          </a:blipFill>
        </p:spPr>
      </p:sp>
      <p:grpSp>
        <p:nvGrpSpPr>
          <p:cNvPr name="Group 14" id="14"/>
          <p:cNvGrpSpPr/>
          <p:nvPr/>
        </p:nvGrpSpPr>
        <p:grpSpPr>
          <a:xfrm rot="0">
            <a:off x="11490927" y="4124429"/>
            <a:ext cx="5496273" cy="6162571"/>
            <a:chOff x="0" y="0"/>
            <a:chExt cx="1447578" cy="1623064"/>
          </a:xfrm>
        </p:grpSpPr>
        <p:sp>
          <p:nvSpPr>
            <p:cNvPr name="Freeform 15" id="15"/>
            <p:cNvSpPr/>
            <p:nvPr/>
          </p:nvSpPr>
          <p:spPr>
            <a:xfrm flipH="false" flipV="false" rot="0">
              <a:off x="0" y="0"/>
              <a:ext cx="1447578" cy="1623064"/>
            </a:xfrm>
            <a:custGeom>
              <a:avLst/>
              <a:gdLst/>
              <a:ahLst/>
              <a:cxnLst/>
              <a:rect r="r" b="b" t="t" l="l"/>
              <a:pathLst>
                <a:path h="1623064" w="1447578">
                  <a:moveTo>
                    <a:pt x="71309" y="0"/>
                  </a:moveTo>
                  <a:lnTo>
                    <a:pt x="1376269" y="0"/>
                  </a:lnTo>
                  <a:cubicBezTo>
                    <a:pt x="1395181" y="0"/>
                    <a:pt x="1413319" y="7513"/>
                    <a:pt x="1426692" y="20886"/>
                  </a:cubicBezTo>
                  <a:cubicBezTo>
                    <a:pt x="1440065" y="34259"/>
                    <a:pt x="1447578" y="52397"/>
                    <a:pt x="1447578" y="71309"/>
                  </a:cubicBezTo>
                  <a:lnTo>
                    <a:pt x="1447578" y="1551755"/>
                  </a:lnTo>
                  <a:cubicBezTo>
                    <a:pt x="1447578" y="1570667"/>
                    <a:pt x="1440065" y="1588805"/>
                    <a:pt x="1426692" y="1602178"/>
                  </a:cubicBezTo>
                  <a:cubicBezTo>
                    <a:pt x="1413319" y="1615551"/>
                    <a:pt x="1395181" y="1623064"/>
                    <a:pt x="1376269" y="1623064"/>
                  </a:cubicBezTo>
                  <a:lnTo>
                    <a:pt x="71309" y="1623064"/>
                  </a:lnTo>
                  <a:cubicBezTo>
                    <a:pt x="52397" y="1623064"/>
                    <a:pt x="34259" y="1615551"/>
                    <a:pt x="20886" y="1602178"/>
                  </a:cubicBezTo>
                  <a:cubicBezTo>
                    <a:pt x="7513" y="1588805"/>
                    <a:pt x="0" y="1570667"/>
                    <a:pt x="0" y="1551755"/>
                  </a:cubicBezTo>
                  <a:lnTo>
                    <a:pt x="0" y="71309"/>
                  </a:lnTo>
                  <a:cubicBezTo>
                    <a:pt x="0" y="52397"/>
                    <a:pt x="7513" y="34259"/>
                    <a:pt x="20886" y="20886"/>
                  </a:cubicBezTo>
                  <a:cubicBezTo>
                    <a:pt x="34259" y="7513"/>
                    <a:pt x="52397" y="0"/>
                    <a:pt x="71309" y="0"/>
                  </a:cubicBezTo>
                  <a:close/>
                </a:path>
              </a:pathLst>
            </a:custGeom>
            <a:gradFill rotWithShape="true">
              <a:gsLst>
                <a:gs pos="0">
                  <a:srgbClr val="192385">
                    <a:alpha val="100000"/>
                  </a:srgbClr>
                </a:gs>
                <a:gs pos="100000">
                  <a:srgbClr val="2D8BBA">
                    <a:alpha val="100000"/>
                  </a:srgbClr>
                </a:gs>
              </a:gsLst>
              <a:lin ang="5400000"/>
            </a:gradFill>
          </p:spPr>
        </p:sp>
        <p:sp>
          <p:nvSpPr>
            <p:cNvPr name="TextBox 16" id="16"/>
            <p:cNvSpPr txBox="true"/>
            <p:nvPr/>
          </p:nvSpPr>
          <p:spPr>
            <a:xfrm>
              <a:off x="0" y="-38100"/>
              <a:ext cx="1447578" cy="1661164"/>
            </a:xfrm>
            <a:prstGeom prst="rect">
              <a:avLst/>
            </a:prstGeom>
          </p:spPr>
          <p:txBody>
            <a:bodyPr anchor="ctr" rtlCol="false" tIns="50800" lIns="50800" bIns="50800" rIns="50800"/>
            <a:lstStyle/>
            <a:p>
              <a:pPr algn="ctr">
                <a:lnSpc>
                  <a:spcPts val="2659"/>
                </a:lnSpc>
                <a:spcBef>
                  <a:spcPct val="0"/>
                </a:spcBef>
              </a:pPr>
            </a:p>
          </p:txBody>
        </p:sp>
      </p:grpSp>
      <p:sp>
        <p:nvSpPr>
          <p:cNvPr name="TextBox 17" id="17"/>
          <p:cNvSpPr txBox="true"/>
          <p:nvPr/>
        </p:nvSpPr>
        <p:spPr>
          <a:xfrm rot="0">
            <a:off x="11557659" y="5483709"/>
            <a:ext cx="5429541" cy="3787772"/>
          </a:xfrm>
          <a:prstGeom prst="rect">
            <a:avLst/>
          </a:prstGeom>
        </p:spPr>
        <p:txBody>
          <a:bodyPr anchor="t" rtlCol="false" tIns="0" lIns="0" bIns="0" rIns="0">
            <a:spAutoFit/>
          </a:bodyPr>
          <a:lstStyle/>
          <a:p>
            <a:pPr algn="l">
              <a:lnSpc>
                <a:spcPts val="3356"/>
              </a:lnSpc>
            </a:pPr>
            <a:r>
              <a:rPr lang="en-US" sz="2397" spc="26">
                <a:solidFill>
                  <a:srgbClr val="FFFFFF"/>
                </a:solidFill>
                <a:latin typeface="Krub"/>
                <a:ea typeface="Krub"/>
                <a:cs typeface="Krub"/>
                <a:sym typeface="Krub"/>
              </a:rPr>
              <a:t>Lorem ipsum dolor sit amet, consectetur adipiscing elit. Etiam vitae tellus risus. Sed fringilla commodo tellus, rutrum lacinia dui scelerisque in. Vestibulum velit velit, condimentum quis ante pretium, bibendum fermentum neque. Pellentesque viverra volutpat neque quis dapibus. Sed in elit justo</a:t>
            </a:r>
          </a:p>
        </p:txBody>
      </p:sp>
      <p:sp>
        <p:nvSpPr>
          <p:cNvPr name="Freeform 18" id="18"/>
          <p:cNvSpPr/>
          <p:nvPr/>
        </p:nvSpPr>
        <p:spPr>
          <a:xfrm flipH="true" flipV="true" rot="0">
            <a:off x="15859277" y="1279159"/>
            <a:ext cx="7147278" cy="3993541"/>
          </a:xfrm>
          <a:custGeom>
            <a:avLst/>
            <a:gdLst/>
            <a:ahLst/>
            <a:cxnLst/>
            <a:rect r="r" b="b" t="t" l="l"/>
            <a:pathLst>
              <a:path h="3993541" w="7147278">
                <a:moveTo>
                  <a:pt x="7147278" y="3993542"/>
                </a:moveTo>
                <a:lnTo>
                  <a:pt x="0" y="3993542"/>
                </a:lnTo>
                <a:lnTo>
                  <a:pt x="0" y="0"/>
                </a:lnTo>
                <a:lnTo>
                  <a:pt x="7147278" y="0"/>
                </a:lnTo>
                <a:lnTo>
                  <a:pt x="7147278" y="3993542"/>
                </a:lnTo>
                <a:close/>
              </a:path>
            </a:pathLst>
          </a:custGeom>
          <a:blipFill>
            <a:blip r:embed="rId7"/>
            <a:stretch>
              <a:fillRect l="0" t="0" r="0" b="0"/>
            </a:stretch>
          </a:blipFill>
        </p:spPr>
      </p:sp>
      <p:sp>
        <p:nvSpPr>
          <p:cNvPr name="TextBox 19" id="19"/>
          <p:cNvSpPr txBox="true"/>
          <p:nvPr/>
        </p:nvSpPr>
        <p:spPr>
          <a:xfrm rot="0">
            <a:off x="6177432" y="2929209"/>
            <a:ext cx="1843199" cy="626768"/>
          </a:xfrm>
          <a:prstGeom prst="rect">
            <a:avLst/>
          </a:prstGeom>
        </p:spPr>
        <p:txBody>
          <a:bodyPr anchor="t" rtlCol="false" tIns="0" lIns="0" bIns="0" rIns="0">
            <a:spAutoFit/>
          </a:bodyPr>
          <a:lstStyle/>
          <a:p>
            <a:pPr algn="l">
              <a:lnSpc>
                <a:spcPts val="5186"/>
              </a:lnSpc>
            </a:pPr>
            <a:r>
              <a:rPr lang="en-US" sz="3704" spc="40">
                <a:solidFill>
                  <a:srgbClr val="FFFFFF"/>
                </a:solidFill>
                <a:latin typeface="Krub"/>
                <a:ea typeface="Krub"/>
                <a:cs typeface="Krub"/>
                <a:sym typeface="Krub"/>
              </a:rPr>
              <a:t>TASK 2</a:t>
            </a:r>
          </a:p>
        </p:txBody>
      </p:sp>
      <p:sp>
        <p:nvSpPr>
          <p:cNvPr name="TextBox 20" id="20"/>
          <p:cNvSpPr txBox="true"/>
          <p:nvPr/>
        </p:nvSpPr>
        <p:spPr>
          <a:xfrm rot="0">
            <a:off x="12014802" y="4645933"/>
            <a:ext cx="7579828" cy="626768"/>
          </a:xfrm>
          <a:prstGeom prst="rect">
            <a:avLst/>
          </a:prstGeom>
        </p:spPr>
        <p:txBody>
          <a:bodyPr anchor="t" rtlCol="false" tIns="0" lIns="0" bIns="0" rIns="0">
            <a:spAutoFit/>
          </a:bodyPr>
          <a:lstStyle/>
          <a:p>
            <a:pPr algn="l">
              <a:lnSpc>
                <a:spcPts val="5186"/>
              </a:lnSpc>
            </a:pPr>
            <a:r>
              <a:rPr lang="en-US" sz="3704" spc="40">
                <a:solidFill>
                  <a:srgbClr val="FFFFFF"/>
                </a:solidFill>
                <a:latin typeface="Krub"/>
                <a:ea typeface="Krub"/>
                <a:cs typeface="Krub"/>
                <a:sym typeface="Krub"/>
              </a:rPr>
              <a:t>TASK 3</a:t>
            </a:r>
          </a:p>
        </p:txBody>
      </p:sp>
      <p:sp>
        <p:nvSpPr>
          <p:cNvPr name="TextBox 21" id="21"/>
          <p:cNvSpPr txBox="true"/>
          <p:nvPr/>
        </p:nvSpPr>
        <p:spPr>
          <a:xfrm rot="0">
            <a:off x="6177432" y="4323233"/>
            <a:ext cx="4316075" cy="3362159"/>
          </a:xfrm>
          <a:prstGeom prst="rect">
            <a:avLst/>
          </a:prstGeom>
        </p:spPr>
        <p:txBody>
          <a:bodyPr anchor="t" rtlCol="false" tIns="0" lIns="0" bIns="0" rIns="0">
            <a:spAutoFit/>
          </a:bodyPr>
          <a:lstStyle/>
          <a:p>
            <a:pPr algn="l">
              <a:lnSpc>
                <a:spcPts val="8934"/>
              </a:lnSpc>
            </a:pPr>
            <a:r>
              <a:rPr lang="en-US" sz="6381">
                <a:solidFill>
                  <a:srgbClr val="FFFFFF"/>
                </a:solidFill>
                <a:latin typeface="Open Sans"/>
                <a:ea typeface="Open Sans"/>
                <a:cs typeface="Open Sans"/>
                <a:sym typeface="Open Sans"/>
              </a:rPr>
              <a:t>Xử lý </a:t>
            </a:r>
            <a:r>
              <a:rPr lang="en-US" sz="6381">
                <a:solidFill>
                  <a:srgbClr val="FFFFFF"/>
                </a:solidFill>
                <a:latin typeface="Open Sans"/>
                <a:ea typeface="Open Sans"/>
                <a:cs typeface="Open Sans"/>
                <a:sym typeface="Open Sans"/>
              </a:rPr>
              <a:t>và </a:t>
            </a:r>
          </a:p>
          <a:p>
            <a:pPr algn="l">
              <a:lnSpc>
                <a:spcPts val="8934"/>
              </a:lnSpc>
              <a:spcBef>
                <a:spcPct val="0"/>
              </a:spcBef>
            </a:pPr>
            <a:r>
              <a:rPr lang="en-US" sz="6381">
                <a:solidFill>
                  <a:srgbClr val="FFFFFF"/>
                </a:solidFill>
                <a:latin typeface="Open Sans"/>
                <a:ea typeface="Open Sans"/>
                <a:cs typeface="Open Sans"/>
                <a:sym typeface="Open Sans"/>
              </a:rPr>
              <a:t>trực quan hóa dữ liệu</a:t>
            </a:r>
          </a:p>
        </p:txBody>
      </p:sp>
      <p:sp>
        <p:nvSpPr>
          <p:cNvPr name="TextBox 22" id="22"/>
          <p:cNvSpPr txBox="true"/>
          <p:nvPr/>
        </p:nvSpPr>
        <p:spPr>
          <a:xfrm rot="0">
            <a:off x="673745" y="2510790"/>
            <a:ext cx="4316075" cy="2228684"/>
          </a:xfrm>
          <a:prstGeom prst="rect">
            <a:avLst/>
          </a:prstGeom>
        </p:spPr>
        <p:txBody>
          <a:bodyPr anchor="t" rtlCol="false" tIns="0" lIns="0" bIns="0" rIns="0">
            <a:spAutoFit/>
          </a:bodyPr>
          <a:lstStyle/>
          <a:p>
            <a:pPr algn="l">
              <a:lnSpc>
                <a:spcPts val="8934"/>
              </a:lnSpc>
              <a:spcBef>
                <a:spcPct val="0"/>
              </a:spcBef>
            </a:pPr>
            <a:r>
              <a:rPr lang="en-US" sz="6381">
                <a:solidFill>
                  <a:srgbClr val="FFFFFF"/>
                </a:solidFill>
                <a:latin typeface="Open Sans"/>
                <a:ea typeface="Open Sans"/>
                <a:cs typeface="Open Sans"/>
                <a:sym typeface="Open Sans"/>
              </a:rPr>
              <a:t>Thống kê mô tả</a:t>
            </a:r>
          </a:p>
        </p:txBody>
      </p:sp>
      <p:sp>
        <p:nvSpPr>
          <p:cNvPr name="TextBox 23" id="2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0532" y="8873248"/>
            <a:ext cx="5924025" cy="4546689"/>
          </a:xfrm>
          <a:custGeom>
            <a:avLst/>
            <a:gdLst/>
            <a:ahLst/>
            <a:cxnLst/>
            <a:rect r="r" b="b" t="t" l="l"/>
            <a:pathLst>
              <a:path h="4546689" w="5924025">
                <a:moveTo>
                  <a:pt x="0" y="0"/>
                </a:moveTo>
                <a:lnTo>
                  <a:pt x="5924025" y="0"/>
                </a:lnTo>
                <a:lnTo>
                  <a:pt x="5924025" y="4546689"/>
                </a:lnTo>
                <a:lnTo>
                  <a:pt x="0" y="4546689"/>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1856" y="3086100"/>
            <a:ext cx="9880771" cy="5787148"/>
          </a:xfrm>
          <a:custGeom>
            <a:avLst/>
            <a:gdLst/>
            <a:ahLst/>
            <a:cxnLst/>
            <a:rect r="r" b="b" t="t" l="l"/>
            <a:pathLst>
              <a:path h="5787148" w="9880771">
                <a:moveTo>
                  <a:pt x="0" y="0"/>
                </a:moveTo>
                <a:lnTo>
                  <a:pt x="9880771" y="0"/>
                </a:lnTo>
                <a:lnTo>
                  <a:pt x="9880771" y="5787148"/>
                </a:lnTo>
                <a:lnTo>
                  <a:pt x="0" y="5787148"/>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0" y="2685234"/>
            <a:ext cx="8531856" cy="7374026"/>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 Dist_Plot_Numerics(Normed Histogram of AcceptedCmp3)</a:t>
            </a:r>
          </a:p>
          <a:p>
            <a:pPr algn="l">
              <a:lnSpc>
                <a:spcPts val="4038"/>
              </a:lnSpc>
            </a:pPr>
            <a:r>
              <a:rPr lang="en-US" sz="2884">
                <a:solidFill>
                  <a:srgbClr val="090147"/>
                </a:solidFill>
                <a:latin typeface="Canva Sans"/>
                <a:ea typeface="Canva Sans"/>
                <a:cs typeface="Canva Sans"/>
                <a:sym typeface="Canva Sans"/>
              </a:rPr>
              <a:t>Nhận xét: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Biểu đồ (KDE/hist) của</a:t>
            </a:r>
            <a:r>
              <a:rPr lang="en-US" sz="2884">
                <a:solidFill>
                  <a:srgbClr val="090147"/>
                </a:solidFill>
                <a:latin typeface="Canva Sans"/>
                <a:ea typeface="Canva Sans"/>
                <a:cs typeface="Canva Sans"/>
                <a:sym typeface="Canva Sans"/>
              </a:rPr>
              <a:t> AcceptedCmp3 (nhị phân) cho thấy cả hai nhóm đều chủ yế</a:t>
            </a:r>
            <a:r>
              <a:rPr lang="en-US" sz="2884">
                <a:solidFill>
                  <a:srgbClr val="090147"/>
                </a:solidFill>
                <a:latin typeface="Canva Sans"/>
                <a:ea typeface="Canva Sans"/>
                <a:cs typeface="Canva Sans"/>
                <a:sym typeface="Canva Sans"/>
              </a:rPr>
              <a:t>u ở</a:t>
            </a:r>
            <a:r>
              <a:rPr lang="en-US" sz="2884">
                <a:solidFill>
                  <a:srgbClr val="090147"/>
                </a:solidFill>
                <a:latin typeface="Canva Sans"/>
                <a:ea typeface="Canva Sans"/>
                <a:cs typeface="Canva Sans"/>
                <a:sym typeface="Canva Sans"/>
              </a:rPr>
              <a:t> 0 (không chấp nhận Cmp3 trước đây), nhưng đường màu xanh (Response=1) có khối lượng lớn hơn ở giá trị 1.</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Số liệu từ dữ liệu:</a:t>
            </a:r>
          </a:p>
          <a:p>
            <a:pPr algn="l" marL="1245660" indent="-415220" lvl="2">
              <a:lnSpc>
                <a:spcPts val="4038"/>
              </a:lnSpc>
              <a:buFont typeface="Arial"/>
              <a:buChar char="⚬"/>
            </a:pPr>
            <a:r>
              <a:rPr lang="en-US" sz="2884">
                <a:solidFill>
                  <a:srgbClr val="090147"/>
                </a:solidFill>
                <a:latin typeface="Canva Sans"/>
                <a:ea typeface="Canva Sans"/>
                <a:cs typeface="Canva Sans"/>
                <a:sym typeface="Canva Sans"/>
              </a:rPr>
              <a:t>P(A</a:t>
            </a:r>
            <a:r>
              <a:rPr lang="en-US" sz="2884">
                <a:solidFill>
                  <a:srgbClr val="090147"/>
                </a:solidFill>
                <a:latin typeface="Canva Sans"/>
                <a:ea typeface="Canva Sans"/>
                <a:cs typeface="Canva Sans"/>
                <a:sym typeface="Canva Sans"/>
              </a:rPr>
              <a:t>cceptedCmp3=1 | Response=1) ≈ 23.1%</a:t>
            </a:r>
          </a:p>
          <a:p>
            <a:pPr algn="l" marL="1245660" indent="-415220" lvl="2">
              <a:lnSpc>
                <a:spcPts val="4038"/>
              </a:lnSpc>
              <a:buFont typeface="Arial"/>
              <a:buChar char="⚬"/>
            </a:pPr>
            <a:r>
              <a:rPr lang="en-US" sz="2884">
                <a:solidFill>
                  <a:srgbClr val="090147"/>
                </a:solidFill>
                <a:latin typeface="Canva Sans"/>
                <a:ea typeface="Canva Sans"/>
                <a:cs typeface="Canva Sans"/>
                <a:sym typeface="Canva Sans"/>
              </a:rPr>
              <a:t>P(AcceptedCmp3=1 | Response=0) ≈ 4.5%</a:t>
            </a:r>
          </a:p>
          <a:p>
            <a:pPr algn="l">
              <a:lnSpc>
                <a:spcPts val="4038"/>
              </a:lnSpc>
            </a:pPr>
          </a:p>
          <a:p>
            <a:pPr algn="l">
              <a:lnSpc>
                <a:spcPts val="4038"/>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467" y="8915196"/>
            <a:ext cx="5924025" cy="4546689"/>
          </a:xfrm>
          <a:custGeom>
            <a:avLst/>
            <a:gdLst/>
            <a:ahLst/>
            <a:cxnLst/>
            <a:rect r="r" b="b" t="t" l="l"/>
            <a:pathLst>
              <a:path h="4546689" w="5924025">
                <a:moveTo>
                  <a:pt x="0" y="0"/>
                </a:moveTo>
                <a:lnTo>
                  <a:pt x="5924024" y="0"/>
                </a:lnTo>
                <a:lnTo>
                  <a:pt x="5924024"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868802" y="2770959"/>
            <a:ext cx="9150085" cy="5926061"/>
          </a:xfrm>
          <a:custGeom>
            <a:avLst/>
            <a:gdLst/>
            <a:ahLst/>
            <a:cxnLst/>
            <a:rect r="r" b="b" t="t" l="l"/>
            <a:pathLst>
              <a:path h="5926061" w="9150085">
                <a:moveTo>
                  <a:pt x="0" y="0"/>
                </a:moveTo>
                <a:lnTo>
                  <a:pt x="9150085" y="0"/>
                </a:lnTo>
                <a:lnTo>
                  <a:pt x="9150085" y="5926062"/>
                </a:lnTo>
                <a:lnTo>
                  <a:pt x="0" y="5926062"/>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0" y="3000375"/>
            <a:ext cx="8531856" cy="7374026"/>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 Dist_Plot_Numerics(Distribution of Education)</a:t>
            </a:r>
          </a:p>
          <a:p>
            <a:pPr algn="l">
              <a:lnSpc>
                <a:spcPts val="4038"/>
              </a:lnSpc>
            </a:pPr>
            <a:r>
              <a:rPr lang="en-US" sz="2884">
                <a:solidFill>
                  <a:srgbClr val="090147"/>
                </a:solidFill>
                <a:latin typeface="Canva Sans"/>
                <a:ea typeface="Canva Sans"/>
                <a:cs typeface="Canva Sans"/>
                <a:sym typeface="Canva Sans"/>
              </a:rPr>
              <a:t>Nhận xét: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Phân bố học</a:t>
            </a:r>
            <a:r>
              <a:rPr lang="en-US" sz="2884">
                <a:solidFill>
                  <a:srgbClr val="090147"/>
                </a:solidFill>
                <a:latin typeface="Canva Sans"/>
                <a:ea typeface="Canva Sans"/>
                <a:cs typeface="Canva Sans"/>
                <a:sym typeface="Canva Sans"/>
              </a:rPr>
              <a:t> vấn: lớn nhất là Graduation (≈ 1,127 người), sau đó PhD (486), Master (370), 2n Cycle (203), Basic (54).</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Tỷ lệ phản hồi (đỏ) tăng theo học vấn:</a:t>
            </a:r>
          </a:p>
          <a:p>
            <a:pPr algn="l" marL="1245660" indent="-415220" lvl="2">
              <a:lnSpc>
                <a:spcPts val="4038"/>
              </a:lnSpc>
              <a:buFont typeface="Arial"/>
              <a:buChar char="⚬"/>
            </a:pPr>
            <a:r>
              <a:rPr lang="en-US" sz="2884">
                <a:solidFill>
                  <a:srgbClr val="090147"/>
                </a:solidFill>
                <a:latin typeface="Canva Sans"/>
                <a:ea typeface="Canva Sans"/>
                <a:cs typeface="Canva Sans"/>
                <a:sym typeface="Canva Sans"/>
              </a:rPr>
              <a:t>PhD ~ 20.8% (cao nhất)</a:t>
            </a:r>
          </a:p>
          <a:p>
            <a:pPr algn="l" marL="1245660" indent="-415220" lvl="2">
              <a:lnSpc>
                <a:spcPts val="4038"/>
              </a:lnSpc>
              <a:buFont typeface="Arial"/>
              <a:buChar char="⚬"/>
            </a:pPr>
            <a:r>
              <a:rPr lang="en-US" sz="2884">
                <a:solidFill>
                  <a:srgbClr val="090147"/>
                </a:solidFill>
                <a:latin typeface="Canva Sans"/>
                <a:ea typeface="Canva Sans"/>
                <a:cs typeface="Canva Sans"/>
                <a:sym typeface="Canva Sans"/>
              </a:rPr>
              <a:t>Master ~ 15.4%</a:t>
            </a:r>
          </a:p>
          <a:p>
            <a:pPr algn="l" marL="1245660" indent="-415220" lvl="2">
              <a:lnSpc>
                <a:spcPts val="4038"/>
              </a:lnSpc>
              <a:buFont typeface="Arial"/>
              <a:buChar char="⚬"/>
            </a:pPr>
            <a:r>
              <a:rPr lang="en-US" sz="2884">
                <a:solidFill>
                  <a:srgbClr val="090147"/>
                </a:solidFill>
                <a:latin typeface="Canva Sans"/>
                <a:ea typeface="Canva Sans"/>
                <a:cs typeface="Canva Sans"/>
                <a:sym typeface="Canva Sans"/>
              </a:rPr>
              <a:t>Grad</a:t>
            </a:r>
            <a:r>
              <a:rPr lang="en-US" sz="2884">
                <a:solidFill>
                  <a:srgbClr val="090147"/>
                </a:solidFill>
                <a:latin typeface="Canva Sans"/>
                <a:ea typeface="Canva Sans"/>
                <a:cs typeface="Canva Sans"/>
                <a:sym typeface="Canva Sans"/>
              </a:rPr>
              <a:t>uation ~ 13.5%</a:t>
            </a:r>
          </a:p>
          <a:p>
            <a:pPr algn="l" marL="1245660" indent="-415220" lvl="2">
              <a:lnSpc>
                <a:spcPts val="4038"/>
              </a:lnSpc>
              <a:buFont typeface="Arial"/>
              <a:buChar char="⚬"/>
            </a:pPr>
            <a:r>
              <a:rPr lang="en-US" sz="2884">
                <a:solidFill>
                  <a:srgbClr val="090147"/>
                </a:solidFill>
                <a:latin typeface="Canva Sans"/>
                <a:ea typeface="Canva Sans"/>
                <a:cs typeface="Canva Sans"/>
                <a:sym typeface="Canva Sans"/>
              </a:rPr>
              <a:t>2n Cy</a:t>
            </a:r>
            <a:r>
              <a:rPr lang="en-US" sz="2884">
                <a:solidFill>
                  <a:srgbClr val="090147"/>
                </a:solidFill>
                <a:latin typeface="Canva Sans"/>
                <a:ea typeface="Canva Sans"/>
                <a:cs typeface="Canva Sans"/>
                <a:sym typeface="Canva Sans"/>
              </a:rPr>
              <a:t>cle ~ 10.8%</a:t>
            </a:r>
          </a:p>
          <a:p>
            <a:pPr algn="l" marL="1245660" indent="-415220" lvl="2">
              <a:lnSpc>
                <a:spcPts val="4038"/>
              </a:lnSpc>
              <a:buFont typeface="Arial"/>
              <a:buChar char="⚬"/>
            </a:pPr>
            <a:r>
              <a:rPr lang="en-US" sz="2884">
                <a:solidFill>
                  <a:srgbClr val="090147"/>
                </a:solidFill>
                <a:latin typeface="Canva Sans"/>
                <a:ea typeface="Canva Sans"/>
                <a:cs typeface="Canva Sans"/>
                <a:sym typeface="Canva Sans"/>
              </a:rPr>
              <a:t>Basic ~ 3.7% (thấp nhất)</a:t>
            </a:r>
          </a:p>
          <a:p>
            <a:pPr algn="l">
              <a:lnSpc>
                <a:spcPts val="4038"/>
              </a:lnSpc>
            </a:pPr>
          </a:p>
          <a:p>
            <a:pPr algn="l">
              <a:lnSpc>
                <a:spcPts val="4038"/>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790532" y="7135768"/>
            <a:ext cx="5924025" cy="4546689"/>
          </a:xfrm>
          <a:custGeom>
            <a:avLst/>
            <a:gdLst/>
            <a:ahLst/>
            <a:cxnLst/>
            <a:rect r="r" b="b" t="t" l="l"/>
            <a:pathLst>
              <a:path h="4546689" w="5924025">
                <a:moveTo>
                  <a:pt x="0" y="0"/>
                </a:moveTo>
                <a:lnTo>
                  <a:pt x="5924025" y="0"/>
                </a:lnTo>
                <a:lnTo>
                  <a:pt x="5924025" y="4546689"/>
                </a:lnTo>
                <a:lnTo>
                  <a:pt x="0" y="4546689"/>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531856" y="3895663"/>
            <a:ext cx="10677979" cy="4329453"/>
          </a:xfrm>
          <a:custGeom>
            <a:avLst/>
            <a:gdLst/>
            <a:ahLst/>
            <a:cxnLst/>
            <a:rect r="r" b="b" t="t" l="l"/>
            <a:pathLst>
              <a:path h="4329453" w="10677979">
                <a:moveTo>
                  <a:pt x="0" y="0"/>
                </a:moveTo>
                <a:lnTo>
                  <a:pt x="10677979" y="0"/>
                </a:lnTo>
                <a:lnTo>
                  <a:pt x="10677979" y="4329453"/>
                </a:lnTo>
                <a:lnTo>
                  <a:pt x="0" y="4329453"/>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0" y="3000375"/>
            <a:ext cx="8531856" cy="4697501"/>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  Scatter_Plots</a:t>
            </a:r>
          </a:p>
          <a:p>
            <a:pPr algn="l">
              <a:lnSpc>
                <a:spcPts val="4038"/>
              </a:lnSpc>
            </a:pPr>
            <a:r>
              <a:rPr lang="en-US" sz="2884">
                <a:solidFill>
                  <a:srgbClr val="090147"/>
                </a:solidFill>
                <a:latin typeface="Canva Sans"/>
                <a:ea typeface="Canva Sans"/>
                <a:cs typeface="Canva Sans"/>
                <a:sym typeface="Canva Sans"/>
              </a:rPr>
              <a:t>Nhận xét: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Khách hàng có phả</a:t>
            </a:r>
            <a:r>
              <a:rPr lang="en-US" sz="2884">
                <a:solidFill>
                  <a:srgbClr val="090147"/>
                </a:solidFill>
                <a:latin typeface="Canva Sans"/>
                <a:ea typeface="Canva Sans"/>
                <a:cs typeface="Canva Sans"/>
                <a:sym typeface="Canva Sans"/>
              </a:rPr>
              <a:t>n hồi (Response = 1) tập trung ở mức thu nhập trung bình – cao, ít ngoại lệ.</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Khách</a:t>
            </a:r>
            <a:r>
              <a:rPr lang="en-US" sz="2884">
                <a:solidFill>
                  <a:srgbClr val="090147"/>
                </a:solidFill>
                <a:latin typeface="Canva Sans"/>
                <a:ea typeface="Canva Sans"/>
                <a:cs typeface="Canva Sans"/>
                <a:sym typeface="Canva Sans"/>
              </a:rPr>
              <a:t> hàng không phản hồi (Response = 0) trải rộng từ thấp đến rất cao, nhiều outlier.</a:t>
            </a:r>
          </a:p>
          <a:p>
            <a:pPr algn="l">
              <a:lnSpc>
                <a:spcPts val="4038"/>
              </a:lnSpc>
            </a:pPr>
          </a:p>
          <a:p>
            <a:pPr algn="l">
              <a:lnSpc>
                <a:spcPts val="4038"/>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607831" y="8271239"/>
            <a:ext cx="5924025" cy="4546689"/>
          </a:xfrm>
          <a:custGeom>
            <a:avLst/>
            <a:gdLst/>
            <a:ahLst/>
            <a:cxnLst/>
            <a:rect r="r" b="b" t="t" l="l"/>
            <a:pathLst>
              <a:path h="4546689" w="5924025">
                <a:moveTo>
                  <a:pt x="0" y="0"/>
                </a:moveTo>
                <a:lnTo>
                  <a:pt x="5924025" y="0"/>
                </a:lnTo>
                <a:lnTo>
                  <a:pt x="5924025" y="4546689"/>
                </a:lnTo>
                <a:lnTo>
                  <a:pt x="0" y="4546689"/>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364836" y="3289717"/>
            <a:ext cx="10543539" cy="5201244"/>
          </a:xfrm>
          <a:custGeom>
            <a:avLst/>
            <a:gdLst/>
            <a:ahLst/>
            <a:cxnLst/>
            <a:rect r="r" b="b" t="t" l="l"/>
            <a:pathLst>
              <a:path h="5201244" w="10543539">
                <a:moveTo>
                  <a:pt x="0" y="0"/>
                </a:moveTo>
                <a:lnTo>
                  <a:pt x="10543539" y="0"/>
                </a:lnTo>
                <a:lnTo>
                  <a:pt x="10543539" y="5201244"/>
                </a:lnTo>
                <a:lnTo>
                  <a:pt x="0" y="5201244"/>
                </a:lnTo>
                <a:lnTo>
                  <a:pt x="0" y="0"/>
                </a:lnTo>
                <a:close/>
              </a:path>
            </a:pathLst>
          </a:custGeom>
          <a:blipFill>
            <a:blip r:embed="rId7"/>
            <a:stretch>
              <a:fillRect l="0" t="0" r="0" b="0"/>
            </a:stretch>
          </a:blipFill>
        </p:spPr>
      </p:sp>
      <p:sp>
        <p:nvSpPr>
          <p:cNvPr name="TextBox 6" id="6"/>
          <p:cNvSpPr txBox="true"/>
          <p:nvPr/>
        </p:nvSpPr>
        <p:spPr>
          <a:xfrm rot="0">
            <a:off x="3752545" y="584543"/>
            <a:ext cx="10232515" cy="16024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Task3: Phân tích đơn biến và hai biến</a:t>
            </a:r>
          </a:p>
        </p:txBody>
      </p:sp>
      <p:sp>
        <p:nvSpPr>
          <p:cNvPr name="TextBox 7" id="7"/>
          <p:cNvSpPr txBox="true"/>
          <p:nvPr/>
        </p:nvSpPr>
        <p:spPr>
          <a:xfrm rot="0">
            <a:off x="0" y="3000375"/>
            <a:ext cx="8531856" cy="5707151"/>
          </a:xfrm>
          <a:prstGeom prst="rect">
            <a:avLst/>
          </a:prstGeom>
        </p:spPr>
        <p:txBody>
          <a:bodyPr anchor="t" rtlCol="false" tIns="0" lIns="0" bIns="0" rIns="0">
            <a:spAutoFit/>
          </a:bodyPr>
          <a:lstStyle/>
          <a:p>
            <a:pPr algn="ctr">
              <a:lnSpc>
                <a:spcPts val="5226"/>
              </a:lnSpc>
            </a:pPr>
            <a:r>
              <a:rPr lang="en-US" sz="3733" b="true">
                <a:solidFill>
                  <a:srgbClr val="090147"/>
                </a:solidFill>
                <a:latin typeface="Canva Sans Bold"/>
                <a:ea typeface="Canva Sans Bold"/>
                <a:cs typeface="Canva Sans Bold"/>
                <a:sym typeface="Canva Sans Bold"/>
              </a:rPr>
              <a:t>  Scatter_Plots</a:t>
            </a:r>
          </a:p>
          <a:p>
            <a:pPr algn="l">
              <a:lnSpc>
                <a:spcPts val="4038"/>
              </a:lnSpc>
            </a:pPr>
            <a:r>
              <a:rPr lang="en-US" sz="2884">
                <a:solidFill>
                  <a:srgbClr val="090147"/>
                </a:solidFill>
                <a:latin typeface="Canva Sans"/>
                <a:ea typeface="Canva Sans"/>
                <a:cs typeface="Canva Sans"/>
                <a:sym typeface="Canva Sans"/>
              </a:rPr>
              <a:t>Nhận xét:</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Income dao động mạnh: thu nhập của khách hàng có biến độ</a:t>
            </a:r>
            <a:r>
              <a:rPr lang="en-US" sz="2884">
                <a:solidFill>
                  <a:srgbClr val="090147"/>
                </a:solidFill>
                <a:latin typeface="Canva Sans"/>
                <a:ea typeface="Canva Sans"/>
                <a:cs typeface="Canva Sans"/>
                <a:sym typeface="Canva Sans"/>
              </a:rPr>
              <a:t>ng khá lớn giữa các ngày, từ khoảng 30,000 đến gần 80,000.</a:t>
            </a:r>
          </a:p>
          <a:p>
            <a:pPr algn="l" marL="622830" indent="-311415" lvl="1">
              <a:lnSpc>
                <a:spcPts val="4038"/>
              </a:lnSpc>
              <a:buFont typeface="Arial"/>
              <a:buChar char="•"/>
            </a:pPr>
            <a:r>
              <a:rPr lang="en-US" sz="2884">
                <a:solidFill>
                  <a:srgbClr val="090147"/>
                </a:solidFill>
                <a:latin typeface="Canva Sans"/>
                <a:ea typeface="Canva Sans"/>
                <a:cs typeface="Canva Sans"/>
                <a:sym typeface="Canva Sans"/>
              </a:rPr>
              <a:t>Không có xu hướng rõ rệt: dữ liệu c</a:t>
            </a:r>
            <a:r>
              <a:rPr lang="en-US" sz="2884">
                <a:solidFill>
                  <a:srgbClr val="090147"/>
                </a:solidFill>
                <a:latin typeface="Canva Sans"/>
                <a:ea typeface="Canva Sans"/>
                <a:cs typeface="Canva Sans"/>
                <a:sym typeface="Canva Sans"/>
              </a:rPr>
              <a:t>hưa cho</a:t>
            </a:r>
            <a:r>
              <a:rPr lang="en-US" sz="2884">
                <a:solidFill>
                  <a:srgbClr val="090147"/>
                </a:solidFill>
                <a:latin typeface="Canva Sans"/>
                <a:ea typeface="Canva Sans"/>
                <a:cs typeface="Canva Sans"/>
                <a:sym typeface="Canva Sans"/>
              </a:rPr>
              <a:t> thấy xu hướng tăng hay giảm thu nhập theo ngày gia nhập, mà chủ yếu mang tính dao động ngẫu nhiên.</a:t>
            </a:r>
          </a:p>
          <a:p>
            <a:pPr algn="l">
              <a:lnSpc>
                <a:spcPts val="4038"/>
              </a:lnSpc>
            </a:pPr>
          </a:p>
          <a:p>
            <a:pPr algn="l">
              <a:lnSpc>
                <a:spcPts val="4038"/>
              </a:lnSpc>
            </a:pP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3836319" y="2923886"/>
            <a:ext cx="10486600" cy="4477328"/>
          </a:xfrm>
          <a:prstGeom prst="rect">
            <a:avLst/>
          </a:prstGeom>
        </p:spPr>
        <p:txBody>
          <a:bodyPr anchor="t" rtlCol="false" tIns="0" lIns="0" bIns="0" rIns="0">
            <a:spAutoFit/>
          </a:bodyPr>
          <a:lstStyle/>
          <a:p>
            <a:pPr algn="ctr">
              <a:lnSpc>
                <a:spcPts val="15914"/>
              </a:lnSpc>
            </a:pPr>
            <a:r>
              <a:rPr lang="en-US" sz="16407">
                <a:solidFill>
                  <a:srgbClr val="090147"/>
                </a:solidFill>
                <a:latin typeface="Bungee"/>
                <a:ea typeface="Bungee"/>
                <a:cs typeface="Bungee"/>
                <a:sym typeface="Bungee"/>
              </a:rPr>
              <a:t>Thank Tou</a:t>
            </a:r>
          </a:p>
        </p:txBody>
      </p:sp>
      <p:sp>
        <p:nvSpPr>
          <p:cNvPr name="Freeform 3" id="3"/>
          <p:cNvSpPr/>
          <p:nvPr/>
        </p:nvSpPr>
        <p:spPr>
          <a:xfrm flipH="false" flipV="false" rot="0">
            <a:off x="-652637" y="-721895"/>
            <a:ext cx="4062430" cy="4114800"/>
          </a:xfrm>
          <a:custGeom>
            <a:avLst/>
            <a:gdLst/>
            <a:ahLst/>
            <a:cxnLst/>
            <a:rect r="r" b="b" t="t" l="l"/>
            <a:pathLst>
              <a:path h="4114800" w="406243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208884" y="7041092"/>
            <a:ext cx="5174922" cy="5172766"/>
          </a:xfrm>
          <a:custGeom>
            <a:avLst/>
            <a:gdLst/>
            <a:ahLst/>
            <a:cxnLst/>
            <a:rect r="r" b="b" t="t" l="l"/>
            <a:pathLst>
              <a:path h="5172766" w="5174922">
                <a:moveTo>
                  <a:pt x="0" y="0"/>
                </a:moveTo>
                <a:lnTo>
                  <a:pt x="5174923" y="0"/>
                </a:lnTo>
                <a:lnTo>
                  <a:pt x="5174923" y="5172766"/>
                </a:lnTo>
                <a:lnTo>
                  <a:pt x="0" y="5172766"/>
                </a:lnTo>
                <a:lnTo>
                  <a:pt x="0" y="0"/>
                </a:lnTo>
                <a:close/>
              </a:path>
            </a:pathLst>
          </a:custGeom>
          <a:blipFill>
            <a:blip r:embed="rId4"/>
            <a:stretch>
              <a:fillRect l="0" t="0" r="0" b="0"/>
            </a:stretch>
          </a:blipFill>
        </p:spPr>
      </p:sp>
      <p:sp>
        <p:nvSpPr>
          <p:cNvPr name="Freeform 5" id="5"/>
          <p:cNvSpPr/>
          <p:nvPr/>
        </p:nvSpPr>
        <p:spPr>
          <a:xfrm flipH="false" flipV="false" rot="0">
            <a:off x="16389843" y="5722818"/>
            <a:ext cx="6733446" cy="7030847"/>
          </a:xfrm>
          <a:custGeom>
            <a:avLst/>
            <a:gdLst/>
            <a:ahLst/>
            <a:cxnLst/>
            <a:rect r="r" b="b" t="t" l="l"/>
            <a:pathLst>
              <a:path h="7030847" w="6733446">
                <a:moveTo>
                  <a:pt x="0" y="0"/>
                </a:moveTo>
                <a:lnTo>
                  <a:pt x="6733447" y="0"/>
                </a:lnTo>
                <a:lnTo>
                  <a:pt x="6733447" y="7030847"/>
                </a:lnTo>
                <a:lnTo>
                  <a:pt x="0" y="703084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882600" y="-1557683"/>
            <a:ext cx="5174922" cy="5172766"/>
          </a:xfrm>
          <a:custGeom>
            <a:avLst/>
            <a:gdLst/>
            <a:ahLst/>
            <a:cxnLst/>
            <a:rect r="r" b="b" t="t" l="l"/>
            <a:pathLst>
              <a:path h="5172766" w="5174922">
                <a:moveTo>
                  <a:pt x="0" y="0"/>
                </a:moveTo>
                <a:lnTo>
                  <a:pt x="5174922" y="0"/>
                </a:lnTo>
                <a:lnTo>
                  <a:pt x="5174922" y="5172766"/>
                </a:lnTo>
                <a:lnTo>
                  <a:pt x="0" y="5172766"/>
                </a:lnTo>
                <a:lnTo>
                  <a:pt x="0" y="0"/>
                </a:lnTo>
                <a:close/>
              </a:path>
            </a:pathLst>
          </a:custGeom>
          <a:blipFill>
            <a:blip r:embed="rId4"/>
            <a:stretch>
              <a:fillRect l="0" t="0" r="0" b="0"/>
            </a:stretch>
          </a:blipFill>
        </p:spPr>
      </p:sp>
      <p:sp>
        <p:nvSpPr>
          <p:cNvPr name="Freeform 7" id="7"/>
          <p:cNvSpPr/>
          <p:nvPr/>
        </p:nvSpPr>
        <p:spPr>
          <a:xfrm flipH="false" flipV="false" rot="0">
            <a:off x="6300712" y="-1889926"/>
            <a:ext cx="4420195" cy="4114800"/>
          </a:xfrm>
          <a:custGeom>
            <a:avLst/>
            <a:gdLst/>
            <a:ahLst/>
            <a:cxnLst/>
            <a:rect r="r" b="b" t="t" l="l"/>
            <a:pathLst>
              <a:path h="4114800" w="4420195">
                <a:moveTo>
                  <a:pt x="0" y="0"/>
                </a:moveTo>
                <a:lnTo>
                  <a:pt x="4420195" y="0"/>
                </a:lnTo>
                <a:lnTo>
                  <a:pt x="4420195" y="4114800"/>
                </a:lnTo>
                <a:lnTo>
                  <a:pt x="0" y="4114800"/>
                </a:lnTo>
                <a:lnTo>
                  <a:pt x="0" y="0"/>
                </a:lnTo>
                <a:close/>
              </a:path>
            </a:pathLst>
          </a:custGeom>
          <a:blipFill>
            <a:blip r:embed="rId7">
              <a:alphaModFix amt="46000"/>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10321493">
            <a:off x="6300712" y="8352127"/>
            <a:ext cx="4420195" cy="4114800"/>
          </a:xfrm>
          <a:custGeom>
            <a:avLst/>
            <a:gdLst/>
            <a:ahLst/>
            <a:cxnLst/>
            <a:rect r="r" b="b" t="t" l="l"/>
            <a:pathLst>
              <a:path h="4114800" w="4420195">
                <a:moveTo>
                  <a:pt x="0" y="0"/>
                </a:moveTo>
                <a:lnTo>
                  <a:pt x="4420195" y="0"/>
                </a:lnTo>
                <a:lnTo>
                  <a:pt x="4420195" y="4114800"/>
                </a:lnTo>
                <a:lnTo>
                  <a:pt x="0" y="4114800"/>
                </a:lnTo>
                <a:lnTo>
                  <a:pt x="0" y="0"/>
                </a:lnTo>
                <a:close/>
              </a:path>
            </a:pathLst>
          </a:custGeom>
          <a:blipFill>
            <a:blip r:embed="rId7">
              <a:alphaModFix amt="46000"/>
              <a:extLst>
                <a:ext uri="{96DAC541-7B7A-43D3-8B79-37D633B846F1}">
                  <asvg:svgBlip xmlns:asvg="http://schemas.microsoft.com/office/drawing/2016/SVG/main" r:embed="rId8"/>
                </a:ext>
              </a:extLst>
            </a:blip>
            <a:stretch>
              <a:fillRect l="0" t="0" r="0" b="0"/>
            </a:stretch>
          </a:blipFill>
        </p:spPr>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34</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3163712" y="423989"/>
            <a:ext cx="11433350" cy="1028674"/>
          </a:xfrm>
          <a:prstGeom prst="rect">
            <a:avLst/>
          </a:prstGeom>
        </p:spPr>
        <p:txBody>
          <a:bodyPr anchor="t" rtlCol="false" tIns="0" lIns="0" bIns="0" rIns="0">
            <a:spAutoFit/>
          </a:bodyPr>
          <a:lstStyle/>
          <a:p>
            <a:pPr algn="ctr">
              <a:lnSpc>
                <a:spcPts val="6641"/>
              </a:lnSpc>
            </a:pPr>
            <a:r>
              <a:rPr lang="en-US" sz="6846">
                <a:solidFill>
                  <a:srgbClr val="090147"/>
                </a:solidFill>
                <a:latin typeface="Bungee"/>
                <a:ea typeface="Bungee"/>
                <a:cs typeface="Bungee"/>
                <a:sym typeface="Bungee"/>
              </a:rPr>
              <a:t>TASK 1: Thống kê mô tả </a:t>
            </a:r>
          </a:p>
        </p:txBody>
      </p:sp>
      <p:grpSp>
        <p:nvGrpSpPr>
          <p:cNvPr name="Group 3" id="3"/>
          <p:cNvGrpSpPr/>
          <p:nvPr/>
        </p:nvGrpSpPr>
        <p:grpSpPr>
          <a:xfrm rot="0">
            <a:off x="1461917" y="1809678"/>
            <a:ext cx="15797383" cy="6315156"/>
            <a:chOff x="0" y="0"/>
            <a:chExt cx="4160628" cy="1663251"/>
          </a:xfrm>
        </p:grpSpPr>
        <p:sp>
          <p:nvSpPr>
            <p:cNvPr name="Freeform 4" id="4"/>
            <p:cNvSpPr/>
            <p:nvPr/>
          </p:nvSpPr>
          <p:spPr>
            <a:xfrm flipH="false" flipV="false" rot="0">
              <a:off x="0" y="0"/>
              <a:ext cx="4160627" cy="1663251"/>
            </a:xfrm>
            <a:custGeom>
              <a:avLst/>
              <a:gdLst/>
              <a:ahLst/>
              <a:cxnLst/>
              <a:rect r="r" b="b" t="t" l="l"/>
              <a:pathLst>
                <a:path h="1663251" w="4160627">
                  <a:moveTo>
                    <a:pt x="24810" y="0"/>
                  </a:moveTo>
                  <a:lnTo>
                    <a:pt x="4135817" y="0"/>
                  </a:lnTo>
                  <a:cubicBezTo>
                    <a:pt x="4142398" y="0"/>
                    <a:pt x="4148708" y="2614"/>
                    <a:pt x="4153361" y="7267"/>
                  </a:cubicBezTo>
                  <a:cubicBezTo>
                    <a:pt x="4158014" y="11920"/>
                    <a:pt x="4160627" y="18230"/>
                    <a:pt x="4160627" y="24810"/>
                  </a:cubicBezTo>
                  <a:lnTo>
                    <a:pt x="4160627" y="1638441"/>
                  </a:lnTo>
                  <a:cubicBezTo>
                    <a:pt x="4160627" y="1645021"/>
                    <a:pt x="4158014" y="1651332"/>
                    <a:pt x="4153361" y="1655984"/>
                  </a:cubicBezTo>
                  <a:cubicBezTo>
                    <a:pt x="4148708" y="1660637"/>
                    <a:pt x="4142398" y="1663251"/>
                    <a:pt x="4135817" y="1663251"/>
                  </a:cubicBezTo>
                  <a:lnTo>
                    <a:pt x="24810" y="1663251"/>
                  </a:lnTo>
                  <a:cubicBezTo>
                    <a:pt x="18230" y="1663251"/>
                    <a:pt x="11920" y="1660637"/>
                    <a:pt x="7267" y="1655984"/>
                  </a:cubicBezTo>
                  <a:cubicBezTo>
                    <a:pt x="2614" y="1651332"/>
                    <a:pt x="0" y="1645021"/>
                    <a:pt x="0" y="1638441"/>
                  </a:cubicBezTo>
                  <a:lnTo>
                    <a:pt x="0" y="24810"/>
                  </a:lnTo>
                  <a:cubicBezTo>
                    <a:pt x="0" y="18230"/>
                    <a:pt x="2614" y="11920"/>
                    <a:pt x="7267" y="7267"/>
                  </a:cubicBezTo>
                  <a:cubicBezTo>
                    <a:pt x="11920" y="2614"/>
                    <a:pt x="18230" y="0"/>
                    <a:pt x="24810" y="0"/>
                  </a:cubicBezTo>
                  <a:close/>
                </a:path>
              </a:pathLst>
            </a:custGeom>
            <a:gradFill rotWithShape="true">
              <a:gsLst>
                <a:gs pos="0">
                  <a:srgbClr val="192385">
                    <a:alpha val="100000"/>
                  </a:srgbClr>
                </a:gs>
                <a:gs pos="100000">
                  <a:srgbClr val="2D8BBA">
                    <a:alpha val="100000"/>
                  </a:srgbClr>
                </a:gs>
              </a:gsLst>
              <a:lin ang="5400000"/>
            </a:gradFill>
          </p:spPr>
        </p:sp>
        <p:sp>
          <p:nvSpPr>
            <p:cNvPr name="TextBox 5" id="5"/>
            <p:cNvSpPr txBox="true"/>
            <p:nvPr/>
          </p:nvSpPr>
          <p:spPr>
            <a:xfrm>
              <a:off x="0" y="-38100"/>
              <a:ext cx="4160628" cy="1701351"/>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033730" y="-1123837"/>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28710" y="8229600"/>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245309" y="2577161"/>
            <a:ext cx="15797383" cy="6451245"/>
          </a:xfrm>
          <a:prstGeom prst="rect">
            <a:avLst/>
          </a:prstGeom>
        </p:spPr>
        <p:txBody>
          <a:bodyPr anchor="t" rtlCol="false" tIns="0" lIns="0" bIns="0" rIns="0">
            <a:spAutoFit/>
          </a:bodyPr>
          <a:lstStyle/>
          <a:p>
            <a:pPr algn="l">
              <a:lnSpc>
                <a:spcPts val="7338"/>
              </a:lnSpc>
            </a:pPr>
            <a:r>
              <a:rPr lang="en-US" sz="5241" spc="57">
                <a:solidFill>
                  <a:srgbClr val="FFFFFF"/>
                </a:solidFill>
                <a:latin typeface="Krub"/>
                <a:ea typeface="Krub"/>
                <a:cs typeface="Krub"/>
                <a:sym typeface="Krub"/>
              </a:rPr>
              <a:t>+ Thống kê mô tả: thu thập &amp; tóm tắt dữ liệu để phản ánh đặc điểm hiện tại.</a:t>
            </a:r>
          </a:p>
          <a:p>
            <a:pPr algn="l">
              <a:lnSpc>
                <a:spcPts val="7338"/>
              </a:lnSpc>
            </a:pPr>
            <a:r>
              <a:rPr lang="en-US" sz="5241" spc="57">
                <a:solidFill>
                  <a:srgbClr val="FFFFFF"/>
                </a:solidFill>
                <a:latin typeface="Krub"/>
                <a:ea typeface="Krub"/>
                <a:cs typeface="Krub"/>
                <a:sym typeface="Krub"/>
              </a:rPr>
              <a:t>+ Khác biệt với thống kê suy luận: thống kê suy luận dùng mẫu để suy ra toàn bộ quần thể.</a:t>
            </a:r>
          </a:p>
          <a:p>
            <a:pPr algn="l">
              <a:lnSpc>
                <a:spcPts val="7338"/>
              </a:lnSpc>
            </a:pPr>
            <a:r>
              <a:rPr lang="en-US" sz="5241" spc="57">
                <a:solidFill>
                  <a:srgbClr val="FFFFFF"/>
                </a:solidFill>
                <a:latin typeface="Krub"/>
                <a:ea typeface="Krub"/>
                <a:cs typeface="Krub"/>
                <a:sym typeface="Krub"/>
              </a:rPr>
              <a:t>+ Ứng dụng: phân tích dữ liệu học tập, y tế, tài chính...</a:t>
            </a:r>
          </a:p>
          <a:p>
            <a:pPr algn="l">
              <a:lnSpc>
                <a:spcPts val="7338"/>
              </a:lnSpc>
            </a:pP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TextBox 2" id="2"/>
          <p:cNvSpPr txBox="true"/>
          <p:nvPr/>
        </p:nvSpPr>
        <p:spPr>
          <a:xfrm rot="0">
            <a:off x="5871030" y="9525"/>
            <a:ext cx="6545941" cy="1866874"/>
          </a:xfrm>
          <a:prstGeom prst="rect">
            <a:avLst/>
          </a:prstGeom>
        </p:spPr>
        <p:txBody>
          <a:bodyPr anchor="t" rtlCol="false" tIns="0" lIns="0" bIns="0" rIns="0">
            <a:spAutoFit/>
          </a:bodyPr>
          <a:lstStyle/>
          <a:p>
            <a:pPr algn="ctr">
              <a:lnSpc>
                <a:spcPts val="6641"/>
              </a:lnSpc>
            </a:pPr>
            <a:r>
              <a:rPr lang="en-US" sz="6846">
                <a:solidFill>
                  <a:srgbClr val="090147"/>
                </a:solidFill>
                <a:latin typeface="Bungee"/>
                <a:ea typeface="Bungee"/>
                <a:cs typeface="Bungee"/>
                <a:sym typeface="Bungee"/>
              </a:rPr>
              <a:t>Các thước đo cơ bản</a:t>
            </a:r>
          </a:p>
        </p:txBody>
      </p:sp>
      <p:sp>
        <p:nvSpPr>
          <p:cNvPr name="Freeform 3" id="3"/>
          <p:cNvSpPr/>
          <p:nvPr/>
        </p:nvSpPr>
        <p:spPr>
          <a:xfrm flipH="false" flipV="false" rot="0">
            <a:off x="-2166901" y="-1862916"/>
            <a:ext cx="4062430" cy="4114800"/>
          </a:xfrm>
          <a:custGeom>
            <a:avLst/>
            <a:gdLst/>
            <a:ahLst/>
            <a:cxnLst/>
            <a:rect r="r" b="b" t="t" l="l"/>
            <a:pathLst>
              <a:path h="4114800" w="406243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4" id="4"/>
          <p:cNvSpPr txBox="true"/>
          <p:nvPr/>
        </p:nvSpPr>
        <p:spPr>
          <a:xfrm rot="0">
            <a:off x="9267237" y="5428170"/>
            <a:ext cx="7992063" cy="713231"/>
          </a:xfrm>
          <a:prstGeom prst="rect">
            <a:avLst/>
          </a:prstGeom>
        </p:spPr>
        <p:txBody>
          <a:bodyPr anchor="t" rtlCol="false" tIns="0" lIns="0" bIns="0" rIns="0">
            <a:spAutoFit/>
          </a:bodyPr>
          <a:lstStyle/>
          <a:p>
            <a:pPr algn="l">
              <a:lnSpc>
                <a:spcPts val="5943"/>
              </a:lnSpc>
              <a:spcBef>
                <a:spcPct val="0"/>
              </a:spcBef>
            </a:pPr>
            <a:r>
              <a:rPr lang="en-US" sz="4245">
                <a:solidFill>
                  <a:srgbClr val="FFFFFF"/>
                </a:solidFill>
                <a:latin typeface="Open Sans"/>
                <a:ea typeface="Open Sans"/>
                <a:cs typeface="Open Sans"/>
                <a:sym typeface="Open Sans"/>
              </a:rPr>
              <a:t>Nội dung đoạn văn bản của bạn</a:t>
            </a:r>
          </a:p>
        </p:txBody>
      </p:sp>
      <p:grpSp>
        <p:nvGrpSpPr>
          <p:cNvPr name="Group 5" id="5"/>
          <p:cNvGrpSpPr/>
          <p:nvPr/>
        </p:nvGrpSpPr>
        <p:grpSpPr>
          <a:xfrm rot="0">
            <a:off x="792152" y="1750304"/>
            <a:ext cx="15996287" cy="7972772"/>
            <a:chOff x="0" y="0"/>
            <a:chExt cx="4213014" cy="2099825"/>
          </a:xfrm>
        </p:grpSpPr>
        <p:sp>
          <p:nvSpPr>
            <p:cNvPr name="Freeform 6" id="6"/>
            <p:cNvSpPr/>
            <p:nvPr/>
          </p:nvSpPr>
          <p:spPr>
            <a:xfrm flipH="false" flipV="false" rot="0">
              <a:off x="0" y="0"/>
              <a:ext cx="4213014" cy="2099825"/>
            </a:xfrm>
            <a:custGeom>
              <a:avLst/>
              <a:gdLst/>
              <a:ahLst/>
              <a:cxnLst/>
              <a:rect r="r" b="b" t="t" l="l"/>
              <a:pathLst>
                <a:path h="2099825" w="4213014">
                  <a:moveTo>
                    <a:pt x="24502" y="0"/>
                  </a:moveTo>
                  <a:lnTo>
                    <a:pt x="4188512" y="0"/>
                  </a:lnTo>
                  <a:cubicBezTo>
                    <a:pt x="4195010" y="0"/>
                    <a:pt x="4201242" y="2581"/>
                    <a:pt x="4205837" y="7176"/>
                  </a:cubicBezTo>
                  <a:cubicBezTo>
                    <a:pt x="4210433" y="11771"/>
                    <a:pt x="4213014" y="18003"/>
                    <a:pt x="4213014" y="24502"/>
                  </a:cubicBezTo>
                  <a:lnTo>
                    <a:pt x="4213014" y="2075323"/>
                  </a:lnTo>
                  <a:cubicBezTo>
                    <a:pt x="4213014" y="2081821"/>
                    <a:pt x="4210433" y="2088053"/>
                    <a:pt x="4205837" y="2092648"/>
                  </a:cubicBezTo>
                  <a:cubicBezTo>
                    <a:pt x="4201242" y="2097243"/>
                    <a:pt x="4195010" y="2099825"/>
                    <a:pt x="4188512" y="2099825"/>
                  </a:cubicBezTo>
                  <a:lnTo>
                    <a:pt x="24502" y="2099825"/>
                  </a:lnTo>
                  <a:cubicBezTo>
                    <a:pt x="18003" y="2099825"/>
                    <a:pt x="11771" y="2097243"/>
                    <a:pt x="7176" y="2092648"/>
                  </a:cubicBezTo>
                  <a:cubicBezTo>
                    <a:pt x="2581" y="2088053"/>
                    <a:pt x="0" y="2081821"/>
                    <a:pt x="0" y="2075323"/>
                  </a:cubicBezTo>
                  <a:lnTo>
                    <a:pt x="0" y="24502"/>
                  </a:lnTo>
                  <a:cubicBezTo>
                    <a:pt x="0" y="18003"/>
                    <a:pt x="2581" y="11771"/>
                    <a:pt x="7176" y="7176"/>
                  </a:cubicBezTo>
                  <a:cubicBezTo>
                    <a:pt x="11771" y="2581"/>
                    <a:pt x="18003" y="0"/>
                    <a:pt x="24502" y="0"/>
                  </a:cubicBezTo>
                  <a:close/>
                </a:path>
              </a:pathLst>
            </a:custGeom>
            <a:gradFill rotWithShape="true">
              <a:gsLst>
                <a:gs pos="0">
                  <a:srgbClr val="192385">
                    <a:alpha val="100000"/>
                  </a:srgbClr>
                </a:gs>
                <a:gs pos="100000">
                  <a:srgbClr val="2D8BBA">
                    <a:alpha val="100000"/>
                  </a:srgbClr>
                </a:gs>
              </a:gsLst>
              <a:lin ang="5400000"/>
            </a:gradFill>
          </p:spPr>
        </p:sp>
        <p:sp>
          <p:nvSpPr>
            <p:cNvPr name="TextBox 7" id="7"/>
            <p:cNvSpPr txBox="true"/>
            <p:nvPr/>
          </p:nvSpPr>
          <p:spPr>
            <a:xfrm>
              <a:off x="0" y="-38100"/>
              <a:ext cx="4213014" cy="2137925"/>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307206" y="1813920"/>
            <a:ext cx="15188944" cy="1349631"/>
          </a:xfrm>
          <a:prstGeom prst="rect">
            <a:avLst/>
          </a:prstGeom>
        </p:spPr>
        <p:txBody>
          <a:bodyPr anchor="t" rtlCol="false" tIns="0" lIns="0" bIns="0" rIns="0">
            <a:spAutoFit/>
          </a:bodyPr>
          <a:lstStyle/>
          <a:p>
            <a:pPr algn="l">
              <a:lnSpc>
                <a:spcPts val="5479"/>
              </a:lnSpc>
            </a:pPr>
            <a:r>
              <a:rPr lang="en-US" sz="3914" spc="43">
                <a:solidFill>
                  <a:srgbClr val="FFFFFF"/>
                </a:solidFill>
                <a:latin typeface="Krub"/>
                <a:ea typeface="Krub"/>
                <a:cs typeface="Krub"/>
                <a:sym typeface="Krub"/>
              </a:rPr>
              <a:t>Trung bình (Mean): giá trị điển hình, dễ hiểu → dùng khi dữ liệu không có nhiều ngoại lệ.</a:t>
            </a:r>
          </a:p>
        </p:txBody>
      </p:sp>
      <p:sp>
        <p:nvSpPr>
          <p:cNvPr name="TextBox 9" id="9"/>
          <p:cNvSpPr txBox="true"/>
          <p:nvPr/>
        </p:nvSpPr>
        <p:spPr>
          <a:xfrm rot="0">
            <a:off x="1307206" y="3373102"/>
            <a:ext cx="15188944" cy="1329055"/>
          </a:xfrm>
          <a:prstGeom prst="rect">
            <a:avLst/>
          </a:prstGeom>
        </p:spPr>
        <p:txBody>
          <a:bodyPr anchor="t" rtlCol="false" tIns="0" lIns="0" bIns="0" rIns="0">
            <a:spAutoFit/>
          </a:bodyPr>
          <a:lstStyle/>
          <a:p>
            <a:pPr algn="l">
              <a:lnSpc>
                <a:spcPts val="5391"/>
              </a:lnSpc>
            </a:pPr>
            <a:r>
              <a:rPr lang="en-US" sz="3851" spc="42">
                <a:solidFill>
                  <a:srgbClr val="FFFFFF"/>
                </a:solidFill>
                <a:latin typeface="Krub"/>
                <a:ea typeface="Krub"/>
                <a:cs typeface="Krub"/>
                <a:sym typeface="Krub"/>
              </a:rPr>
              <a:t>Trung vị (Median): vị trí chính giữa → phù hợp khi dữ liệu có phân phối lệch hoặc ngoại lệ.</a:t>
            </a:r>
          </a:p>
        </p:txBody>
      </p:sp>
      <p:sp>
        <p:nvSpPr>
          <p:cNvPr name="TextBox 10" id="10"/>
          <p:cNvSpPr txBox="true"/>
          <p:nvPr/>
        </p:nvSpPr>
        <p:spPr>
          <a:xfrm rot="0">
            <a:off x="1307206" y="4902181"/>
            <a:ext cx="15188944" cy="1344400"/>
          </a:xfrm>
          <a:prstGeom prst="rect">
            <a:avLst/>
          </a:prstGeom>
        </p:spPr>
        <p:txBody>
          <a:bodyPr anchor="t" rtlCol="false" tIns="0" lIns="0" bIns="0" rIns="0">
            <a:spAutoFit/>
          </a:bodyPr>
          <a:lstStyle/>
          <a:p>
            <a:pPr algn="l">
              <a:lnSpc>
                <a:spcPts val="5416"/>
              </a:lnSpc>
            </a:pPr>
            <a:r>
              <a:rPr lang="en-US" sz="3869" spc="42">
                <a:solidFill>
                  <a:srgbClr val="FFFFFF"/>
                </a:solidFill>
                <a:latin typeface="Krub"/>
                <a:ea typeface="Krub"/>
                <a:cs typeface="Krub"/>
                <a:sym typeface="Krub"/>
              </a:rPr>
              <a:t>Phương sai (Variance) và Độ lệch chuẩn (Std): cho biết mức độ dao động, biến thiên quanh trung bình.</a:t>
            </a:r>
          </a:p>
        </p:txBody>
      </p:sp>
      <p:sp>
        <p:nvSpPr>
          <p:cNvPr name="TextBox 11" id="11"/>
          <p:cNvSpPr txBox="true"/>
          <p:nvPr/>
        </p:nvSpPr>
        <p:spPr>
          <a:xfrm rot="0">
            <a:off x="1307206" y="6446607"/>
            <a:ext cx="15188944" cy="1304615"/>
          </a:xfrm>
          <a:prstGeom prst="rect">
            <a:avLst/>
          </a:prstGeom>
        </p:spPr>
        <p:txBody>
          <a:bodyPr anchor="t" rtlCol="false" tIns="0" lIns="0" bIns="0" rIns="0">
            <a:spAutoFit/>
          </a:bodyPr>
          <a:lstStyle/>
          <a:p>
            <a:pPr algn="l">
              <a:lnSpc>
                <a:spcPts val="5246"/>
              </a:lnSpc>
            </a:pPr>
            <a:r>
              <a:rPr lang="en-US" sz="3747" spc="41">
                <a:solidFill>
                  <a:srgbClr val="FFFFFF"/>
                </a:solidFill>
                <a:latin typeface="Krub"/>
                <a:ea typeface="Krub"/>
                <a:cs typeface="Krub"/>
                <a:sym typeface="Krub"/>
              </a:rPr>
              <a:t>Phạm vi (Range): khoảng rộng dữ liệu (Max – Min), dễ bị ảnh hưởng cực trị.</a:t>
            </a:r>
          </a:p>
        </p:txBody>
      </p:sp>
      <p:sp>
        <p:nvSpPr>
          <p:cNvPr name="TextBox 12" id="12"/>
          <p:cNvSpPr txBox="true"/>
          <p:nvPr/>
        </p:nvSpPr>
        <p:spPr>
          <a:xfrm rot="0">
            <a:off x="1307206" y="7953685"/>
            <a:ext cx="15188944" cy="1304615"/>
          </a:xfrm>
          <a:prstGeom prst="rect">
            <a:avLst/>
          </a:prstGeom>
        </p:spPr>
        <p:txBody>
          <a:bodyPr anchor="t" rtlCol="false" tIns="0" lIns="0" bIns="0" rIns="0">
            <a:spAutoFit/>
          </a:bodyPr>
          <a:lstStyle/>
          <a:p>
            <a:pPr algn="l">
              <a:lnSpc>
                <a:spcPts val="5246"/>
              </a:lnSpc>
            </a:pPr>
            <a:r>
              <a:rPr lang="en-US" sz="3747" spc="41">
                <a:solidFill>
                  <a:srgbClr val="FFFFFF"/>
                </a:solidFill>
                <a:latin typeface="Krub"/>
                <a:ea typeface="Krub"/>
                <a:cs typeface="Krub"/>
                <a:sym typeface="Krub"/>
              </a:rPr>
              <a:t>Quartiles (Q1, Q2, Q3): chia dữ liệu thành 4 phần, quan trọng trong Boxplot.</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264538"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28710" y="8229600"/>
            <a:ext cx="4581255" cy="4114800"/>
          </a:xfrm>
          <a:custGeom>
            <a:avLst/>
            <a:gdLst/>
            <a:ahLst/>
            <a:cxnLst/>
            <a:rect r="r" b="b" t="t" l="l"/>
            <a:pathLst>
              <a:path h="4114800" w="4581255">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2833134" y="519125"/>
            <a:ext cx="13662646" cy="1028674"/>
          </a:xfrm>
          <a:prstGeom prst="rect">
            <a:avLst/>
          </a:prstGeom>
        </p:spPr>
        <p:txBody>
          <a:bodyPr anchor="t" rtlCol="false" tIns="0" lIns="0" bIns="0" rIns="0">
            <a:spAutoFit/>
          </a:bodyPr>
          <a:lstStyle/>
          <a:p>
            <a:pPr algn="ctr">
              <a:lnSpc>
                <a:spcPts val="6641"/>
              </a:lnSpc>
            </a:pPr>
            <a:r>
              <a:rPr lang="en-US" sz="6846">
                <a:solidFill>
                  <a:srgbClr val="090147"/>
                </a:solidFill>
                <a:latin typeface="Bungee"/>
                <a:ea typeface="Bungee"/>
                <a:cs typeface="Bungee"/>
                <a:sym typeface="Bungee"/>
              </a:rPr>
              <a:t>Phân bố dữ liệu &amp; Ngoại lệ</a:t>
            </a:r>
          </a:p>
        </p:txBody>
      </p:sp>
      <p:grpSp>
        <p:nvGrpSpPr>
          <p:cNvPr name="Group 5" id="5"/>
          <p:cNvGrpSpPr/>
          <p:nvPr/>
        </p:nvGrpSpPr>
        <p:grpSpPr>
          <a:xfrm rot="0">
            <a:off x="1797892" y="2645945"/>
            <a:ext cx="14474173" cy="1564895"/>
            <a:chOff x="0" y="0"/>
            <a:chExt cx="3812128" cy="412153"/>
          </a:xfrm>
        </p:grpSpPr>
        <p:sp>
          <p:nvSpPr>
            <p:cNvPr name="Freeform 6" id="6"/>
            <p:cNvSpPr/>
            <p:nvPr/>
          </p:nvSpPr>
          <p:spPr>
            <a:xfrm flipH="false" flipV="false" rot="0">
              <a:off x="0" y="0"/>
              <a:ext cx="3812128" cy="412153"/>
            </a:xfrm>
            <a:custGeom>
              <a:avLst/>
              <a:gdLst/>
              <a:ahLst/>
              <a:cxnLst/>
              <a:rect r="r" b="b" t="t" l="l"/>
              <a:pathLst>
                <a:path h="412153" w="3812128">
                  <a:moveTo>
                    <a:pt x="27078" y="0"/>
                  </a:moveTo>
                  <a:lnTo>
                    <a:pt x="3785050" y="0"/>
                  </a:lnTo>
                  <a:cubicBezTo>
                    <a:pt x="3800004" y="0"/>
                    <a:pt x="3812128" y="12123"/>
                    <a:pt x="3812128" y="27078"/>
                  </a:cubicBezTo>
                  <a:lnTo>
                    <a:pt x="3812128" y="385075"/>
                  </a:lnTo>
                  <a:cubicBezTo>
                    <a:pt x="3812128" y="400030"/>
                    <a:pt x="3800004" y="412153"/>
                    <a:pt x="3785050" y="412153"/>
                  </a:cubicBezTo>
                  <a:lnTo>
                    <a:pt x="27078" y="412153"/>
                  </a:lnTo>
                  <a:cubicBezTo>
                    <a:pt x="12123" y="412153"/>
                    <a:pt x="0" y="400030"/>
                    <a:pt x="0" y="385075"/>
                  </a:cubicBezTo>
                  <a:lnTo>
                    <a:pt x="0" y="27078"/>
                  </a:lnTo>
                  <a:cubicBezTo>
                    <a:pt x="0" y="12123"/>
                    <a:pt x="12123" y="0"/>
                    <a:pt x="27078" y="0"/>
                  </a:cubicBezTo>
                  <a:close/>
                </a:path>
              </a:pathLst>
            </a:custGeom>
            <a:gradFill rotWithShape="true">
              <a:gsLst>
                <a:gs pos="0">
                  <a:srgbClr val="2D8BBA">
                    <a:alpha val="100000"/>
                  </a:srgbClr>
                </a:gs>
                <a:gs pos="100000">
                  <a:srgbClr val="192385">
                    <a:alpha val="100000"/>
                  </a:srgbClr>
                </a:gs>
              </a:gsLst>
              <a:lin ang="0"/>
            </a:gradFill>
          </p:spPr>
        </p:sp>
        <p:sp>
          <p:nvSpPr>
            <p:cNvPr name="TextBox 7" id="7"/>
            <p:cNvSpPr txBox="true"/>
            <p:nvPr/>
          </p:nvSpPr>
          <p:spPr>
            <a:xfrm>
              <a:off x="0" y="-38100"/>
              <a:ext cx="3812128" cy="450253"/>
            </a:xfrm>
            <a:prstGeom prst="rect">
              <a:avLst/>
            </a:prstGeom>
          </p:spPr>
          <p:txBody>
            <a:bodyPr anchor="ctr" rtlCol="false" tIns="50800" lIns="50800" bIns="50800" rIns="50800"/>
            <a:lstStyle/>
            <a:p>
              <a:pPr algn="ctr">
                <a:lnSpc>
                  <a:spcPts val="2659"/>
                </a:lnSpc>
                <a:spcBef>
                  <a:spcPct val="0"/>
                </a:spcBef>
              </a:pPr>
            </a:p>
          </p:txBody>
        </p:sp>
      </p:grpSp>
      <p:sp>
        <p:nvSpPr>
          <p:cNvPr name="TextBox 8" id="8"/>
          <p:cNvSpPr txBox="true"/>
          <p:nvPr/>
        </p:nvSpPr>
        <p:spPr>
          <a:xfrm rot="0">
            <a:off x="1797892" y="3000375"/>
            <a:ext cx="11510841" cy="770310"/>
          </a:xfrm>
          <a:prstGeom prst="rect">
            <a:avLst/>
          </a:prstGeom>
        </p:spPr>
        <p:txBody>
          <a:bodyPr anchor="t" rtlCol="false" tIns="0" lIns="0" bIns="0" rIns="0">
            <a:spAutoFit/>
          </a:bodyPr>
          <a:lstStyle/>
          <a:p>
            <a:pPr algn="l">
              <a:lnSpc>
                <a:spcPts val="6366"/>
              </a:lnSpc>
            </a:pPr>
            <a:r>
              <a:rPr lang="en-US" sz="4547" spc="50" b="true">
                <a:solidFill>
                  <a:srgbClr val="FFFFFF"/>
                </a:solidFill>
                <a:latin typeface="Krub Bold"/>
                <a:ea typeface="Krub Bold"/>
                <a:cs typeface="Krub Bold"/>
                <a:sym typeface="Krub Bold"/>
              </a:rPr>
              <a:t>Presentation</a:t>
            </a:r>
          </a:p>
        </p:txBody>
      </p:sp>
      <p:grpSp>
        <p:nvGrpSpPr>
          <p:cNvPr name="Group 9" id="9"/>
          <p:cNvGrpSpPr/>
          <p:nvPr/>
        </p:nvGrpSpPr>
        <p:grpSpPr>
          <a:xfrm rot="0">
            <a:off x="-233323" y="2160192"/>
            <a:ext cx="16962223" cy="7972772"/>
            <a:chOff x="0" y="0"/>
            <a:chExt cx="4467417" cy="2099825"/>
          </a:xfrm>
        </p:grpSpPr>
        <p:sp>
          <p:nvSpPr>
            <p:cNvPr name="Freeform 10" id="10"/>
            <p:cNvSpPr/>
            <p:nvPr/>
          </p:nvSpPr>
          <p:spPr>
            <a:xfrm flipH="false" flipV="false" rot="0">
              <a:off x="0" y="0"/>
              <a:ext cx="4467417" cy="2099825"/>
            </a:xfrm>
            <a:custGeom>
              <a:avLst/>
              <a:gdLst/>
              <a:ahLst/>
              <a:cxnLst/>
              <a:rect r="r" b="b" t="t" l="l"/>
              <a:pathLst>
                <a:path h="2099825" w="4467417">
                  <a:moveTo>
                    <a:pt x="23106" y="0"/>
                  </a:moveTo>
                  <a:lnTo>
                    <a:pt x="4444311" y="0"/>
                  </a:lnTo>
                  <a:cubicBezTo>
                    <a:pt x="4457072" y="0"/>
                    <a:pt x="4467417" y="10345"/>
                    <a:pt x="4467417" y="23106"/>
                  </a:cubicBezTo>
                  <a:lnTo>
                    <a:pt x="4467417" y="2076718"/>
                  </a:lnTo>
                  <a:cubicBezTo>
                    <a:pt x="4467417" y="2089480"/>
                    <a:pt x="4457072" y="2099825"/>
                    <a:pt x="4444311" y="2099825"/>
                  </a:cubicBezTo>
                  <a:lnTo>
                    <a:pt x="23106" y="2099825"/>
                  </a:lnTo>
                  <a:cubicBezTo>
                    <a:pt x="10345" y="2099825"/>
                    <a:pt x="0" y="2089480"/>
                    <a:pt x="0" y="2076718"/>
                  </a:cubicBezTo>
                  <a:lnTo>
                    <a:pt x="0" y="23106"/>
                  </a:lnTo>
                  <a:cubicBezTo>
                    <a:pt x="0" y="10345"/>
                    <a:pt x="10345" y="0"/>
                    <a:pt x="23106" y="0"/>
                  </a:cubicBezTo>
                  <a:close/>
                </a:path>
              </a:pathLst>
            </a:custGeom>
            <a:gradFill rotWithShape="true">
              <a:gsLst>
                <a:gs pos="0">
                  <a:srgbClr val="192385">
                    <a:alpha val="100000"/>
                  </a:srgbClr>
                </a:gs>
                <a:gs pos="100000">
                  <a:srgbClr val="2D8BBA">
                    <a:alpha val="100000"/>
                  </a:srgbClr>
                </a:gs>
              </a:gsLst>
              <a:lin ang="5400000"/>
            </a:gradFill>
          </p:spPr>
        </p:sp>
        <p:sp>
          <p:nvSpPr>
            <p:cNvPr name="TextBox 11" id="11"/>
            <p:cNvSpPr txBox="true"/>
            <p:nvPr/>
          </p:nvSpPr>
          <p:spPr>
            <a:xfrm>
              <a:off x="0" y="-38100"/>
              <a:ext cx="4467417" cy="2137925"/>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1083121" y="2083992"/>
            <a:ext cx="15188944" cy="1344400"/>
          </a:xfrm>
          <a:prstGeom prst="rect">
            <a:avLst/>
          </a:prstGeom>
        </p:spPr>
        <p:txBody>
          <a:bodyPr anchor="t" rtlCol="false" tIns="0" lIns="0" bIns="0" rIns="0">
            <a:spAutoFit/>
          </a:bodyPr>
          <a:lstStyle/>
          <a:p>
            <a:pPr algn="l">
              <a:lnSpc>
                <a:spcPts val="5416"/>
              </a:lnSpc>
            </a:pPr>
            <a:r>
              <a:rPr lang="en-US" sz="3869" spc="42">
                <a:solidFill>
                  <a:srgbClr val="FFFFFF"/>
                </a:solidFill>
                <a:latin typeface="Krub"/>
                <a:ea typeface="Krub"/>
                <a:cs typeface="Krub"/>
                <a:sym typeface="Krub"/>
              </a:rPr>
              <a:t>Histogram: cho thấy dạng phân bố (chuẩn → hình chuông, lệch trái/phải → đuôi kéo dài).</a:t>
            </a:r>
          </a:p>
        </p:txBody>
      </p:sp>
      <p:sp>
        <p:nvSpPr>
          <p:cNvPr name="TextBox 13" id="13"/>
          <p:cNvSpPr txBox="true"/>
          <p:nvPr/>
        </p:nvSpPr>
        <p:spPr>
          <a:xfrm rot="0">
            <a:off x="1028700" y="3694485"/>
            <a:ext cx="15188944" cy="1344400"/>
          </a:xfrm>
          <a:prstGeom prst="rect">
            <a:avLst/>
          </a:prstGeom>
        </p:spPr>
        <p:txBody>
          <a:bodyPr anchor="t" rtlCol="false" tIns="0" lIns="0" bIns="0" rIns="0">
            <a:spAutoFit/>
          </a:bodyPr>
          <a:lstStyle/>
          <a:p>
            <a:pPr algn="l">
              <a:lnSpc>
                <a:spcPts val="5416"/>
              </a:lnSpc>
            </a:pPr>
            <a:r>
              <a:rPr lang="en-US" sz="3869" spc="42">
                <a:solidFill>
                  <a:srgbClr val="FFFFFF"/>
                </a:solidFill>
                <a:latin typeface="Krub"/>
                <a:ea typeface="Krub"/>
                <a:cs typeface="Krub"/>
                <a:sym typeface="Krub"/>
              </a:rPr>
              <a:t>Boxplot: mô tả median, quartiles, phạm vi IQR và phát hiện ngoại lệ.</a:t>
            </a:r>
          </a:p>
        </p:txBody>
      </p:sp>
      <p:sp>
        <p:nvSpPr>
          <p:cNvPr name="TextBox 14" id="14"/>
          <p:cNvSpPr txBox="true"/>
          <p:nvPr/>
        </p:nvSpPr>
        <p:spPr>
          <a:xfrm rot="0">
            <a:off x="1028700" y="5305585"/>
            <a:ext cx="15188944" cy="1344400"/>
          </a:xfrm>
          <a:prstGeom prst="rect">
            <a:avLst/>
          </a:prstGeom>
        </p:spPr>
        <p:txBody>
          <a:bodyPr anchor="t" rtlCol="false" tIns="0" lIns="0" bIns="0" rIns="0">
            <a:spAutoFit/>
          </a:bodyPr>
          <a:lstStyle/>
          <a:p>
            <a:pPr algn="l">
              <a:lnSpc>
                <a:spcPts val="5416"/>
              </a:lnSpc>
            </a:pPr>
            <a:r>
              <a:rPr lang="en-US" sz="3869" spc="42">
                <a:solidFill>
                  <a:srgbClr val="FFFFFF"/>
                </a:solidFill>
                <a:latin typeface="Krub"/>
                <a:ea typeface="Krub"/>
                <a:cs typeface="Krub"/>
                <a:sym typeface="Krub"/>
              </a:rPr>
              <a:t>Outliers (ngoại lệ): có thể là lỗi nhập liệu hoặc hiện tượng hiếm gặp cần phân tích.</a:t>
            </a:r>
          </a:p>
        </p:txBody>
      </p:sp>
      <p:sp>
        <p:nvSpPr>
          <p:cNvPr name="TextBox 15" id="15"/>
          <p:cNvSpPr txBox="true"/>
          <p:nvPr/>
        </p:nvSpPr>
        <p:spPr>
          <a:xfrm rot="0">
            <a:off x="1028700" y="6892885"/>
            <a:ext cx="15188944" cy="3394115"/>
          </a:xfrm>
          <a:prstGeom prst="rect">
            <a:avLst/>
          </a:prstGeom>
        </p:spPr>
        <p:txBody>
          <a:bodyPr anchor="t" rtlCol="false" tIns="0" lIns="0" bIns="0" rIns="0">
            <a:spAutoFit/>
          </a:bodyPr>
          <a:lstStyle/>
          <a:p>
            <a:pPr algn="l">
              <a:lnSpc>
                <a:spcPts val="5416"/>
              </a:lnSpc>
            </a:pPr>
            <a:r>
              <a:rPr lang="en-US" sz="3869" spc="42">
                <a:solidFill>
                  <a:srgbClr val="FFFFFF"/>
                </a:solidFill>
                <a:latin typeface="Krub"/>
                <a:ea typeface="Krub"/>
                <a:cs typeface="Krub"/>
                <a:sym typeface="Krub"/>
              </a:rPr>
              <a:t>Ví dụ:</a:t>
            </a:r>
          </a:p>
          <a:p>
            <a:pPr algn="l" marL="835345" indent="-417672" lvl="1">
              <a:lnSpc>
                <a:spcPts val="5416"/>
              </a:lnSpc>
              <a:buFont typeface="Arial"/>
              <a:buChar char="•"/>
            </a:pPr>
            <a:r>
              <a:rPr lang="en-US" sz="3869" spc="42">
                <a:solidFill>
                  <a:srgbClr val="FFFFFF"/>
                </a:solidFill>
                <a:latin typeface="Krub"/>
                <a:ea typeface="Krub"/>
                <a:cs typeface="Krub"/>
                <a:sym typeface="Krub"/>
              </a:rPr>
              <a:t>Lương nhân viên cao bất thường → kéo trung bình tăng.</a:t>
            </a:r>
          </a:p>
          <a:p>
            <a:pPr algn="l" marL="835345" indent="-417672" lvl="1">
              <a:lnSpc>
                <a:spcPts val="5416"/>
              </a:lnSpc>
              <a:buFont typeface="Arial"/>
              <a:buChar char="•"/>
            </a:pPr>
            <a:r>
              <a:rPr lang="en-US" sz="3869" spc="42">
                <a:solidFill>
                  <a:srgbClr val="FFFFFF"/>
                </a:solidFill>
                <a:latin typeface="Krub"/>
                <a:ea typeface="Krub"/>
                <a:cs typeface="Krub"/>
                <a:sym typeface="Krub"/>
              </a:rPr>
              <a:t>Điểm thi lệch phải → nhiều người điểm thấp, ít người điểm cao.</a:t>
            </a:r>
          </a:p>
          <a:p>
            <a:pPr algn="l">
              <a:lnSpc>
                <a:spcPts val="5416"/>
              </a:lnSpc>
            </a:pPr>
          </a:p>
        </p:txBody>
      </p:sp>
      <p:sp>
        <p:nvSpPr>
          <p:cNvPr name="TextBox 16" id="1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00000"/>
                </a:solidFill>
                <a:latin typeface="Noto Serif Display"/>
                <a:ea typeface="Noto Serif Display"/>
                <a:cs typeface="Noto Serif Display"/>
                <a:sym typeface="Noto Serif Display"/>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78467" y="8843331"/>
            <a:ext cx="5924025" cy="4546689"/>
          </a:xfrm>
          <a:custGeom>
            <a:avLst/>
            <a:gdLst/>
            <a:ahLst/>
            <a:cxnLst/>
            <a:rect r="r" b="b" t="t" l="l"/>
            <a:pathLst>
              <a:path h="4546689" w="5924025">
                <a:moveTo>
                  <a:pt x="0" y="0"/>
                </a:moveTo>
                <a:lnTo>
                  <a:pt x="5924024" y="0"/>
                </a:lnTo>
                <a:lnTo>
                  <a:pt x="5924024" y="4546689"/>
                </a:lnTo>
                <a:lnTo>
                  <a:pt x="0" y="4546689"/>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255518" y="2953228"/>
            <a:ext cx="10356994" cy="6305072"/>
          </a:xfrm>
          <a:custGeom>
            <a:avLst/>
            <a:gdLst/>
            <a:ahLst/>
            <a:cxnLst/>
            <a:rect r="r" b="b" t="t" l="l"/>
            <a:pathLst>
              <a:path h="6305072" w="10356994">
                <a:moveTo>
                  <a:pt x="0" y="0"/>
                </a:moveTo>
                <a:lnTo>
                  <a:pt x="10356994" y="0"/>
                </a:lnTo>
                <a:lnTo>
                  <a:pt x="10356994" y="6305072"/>
                </a:lnTo>
                <a:lnTo>
                  <a:pt x="0" y="6305072"/>
                </a:lnTo>
                <a:lnTo>
                  <a:pt x="0" y="0"/>
                </a:lnTo>
                <a:close/>
              </a:path>
            </a:pathLst>
          </a:custGeom>
          <a:blipFill>
            <a:blip r:embed="rId7"/>
            <a:stretch>
              <a:fillRect l="0" t="-9449" r="0" b="-9449"/>
            </a:stretch>
          </a:blipFill>
        </p:spPr>
      </p:sp>
      <p:sp>
        <p:nvSpPr>
          <p:cNvPr name="TextBox 6" id="6"/>
          <p:cNvSpPr txBox="true"/>
          <p:nvPr/>
        </p:nvSpPr>
        <p:spPr>
          <a:xfrm rot="0">
            <a:off x="3752545" y="1308443"/>
            <a:ext cx="10232515" cy="8785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TASK 1: thống kê mô tả</a:t>
            </a:r>
          </a:p>
        </p:txBody>
      </p:sp>
      <p:sp>
        <p:nvSpPr>
          <p:cNvPr name="TextBox 7" id="7"/>
          <p:cNvSpPr txBox="true"/>
          <p:nvPr/>
        </p:nvSpPr>
        <p:spPr>
          <a:xfrm rot="0">
            <a:off x="84974" y="2800990"/>
            <a:ext cx="8089940" cy="2380615"/>
          </a:xfrm>
          <a:prstGeom prst="rect">
            <a:avLst/>
          </a:prstGeom>
        </p:spPr>
        <p:txBody>
          <a:bodyPr anchor="t" rtlCol="false" tIns="0" lIns="0" bIns="0" rIns="0">
            <a:spAutoFit/>
          </a:bodyPr>
          <a:lstStyle/>
          <a:p>
            <a:pPr algn="ctr">
              <a:lnSpc>
                <a:spcPts val="4759"/>
              </a:lnSpc>
            </a:pPr>
            <a:r>
              <a:rPr lang="en-US" sz="3399">
                <a:solidFill>
                  <a:srgbClr val="090147"/>
                </a:solidFill>
                <a:latin typeface="Canva Sans"/>
                <a:ea typeface="Canva Sans"/>
                <a:cs typeface="Canva Sans"/>
                <a:sym typeface="Canva Sans"/>
              </a:rPr>
              <a:t>Bài tập thực hành 2:</a:t>
            </a:r>
          </a:p>
          <a:p>
            <a:pPr algn="ctr">
              <a:lnSpc>
                <a:spcPts val="4759"/>
              </a:lnSpc>
            </a:pPr>
            <a:r>
              <a:rPr lang="en-US" sz="3399">
                <a:solidFill>
                  <a:srgbClr val="090147"/>
                </a:solidFill>
                <a:latin typeface="Canva Sans"/>
                <a:ea typeface="Canva Sans"/>
                <a:cs typeface="Canva Sans"/>
                <a:sym typeface="Canva Sans"/>
              </a:rPr>
              <a:t>BÁO CÁO KHÁM PHÁ VÀ XỬ LÝ DỮ LIỆU</a:t>
            </a:r>
          </a:p>
          <a:p>
            <a:pPr algn="ctr">
              <a:lnSpc>
                <a:spcPts val="4759"/>
              </a:lnSpc>
            </a:pPr>
            <a:r>
              <a:rPr lang="en-US" sz="3399">
                <a:solidFill>
                  <a:srgbClr val="090147"/>
                </a:solidFill>
                <a:latin typeface="Canva Sans"/>
                <a:ea typeface="Canva Sans"/>
                <a:cs typeface="Canva Sans"/>
                <a:sym typeface="Canva Sans"/>
              </a:rPr>
              <a:t>(Diabetes Dataset)</a:t>
            </a:r>
          </a:p>
          <a:p>
            <a:pPr algn="ctr">
              <a:lnSpc>
                <a:spcPts val="4759"/>
              </a:lnSpc>
            </a:pPr>
          </a:p>
        </p:txBody>
      </p:sp>
      <p:sp>
        <p:nvSpPr>
          <p:cNvPr name="TextBox 8" id="8"/>
          <p:cNvSpPr txBox="true"/>
          <p:nvPr/>
        </p:nvSpPr>
        <p:spPr>
          <a:xfrm rot="0">
            <a:off x="0" y="4697977"/>
            <a:ext cx="7465962" cy="4466353"/>
          </a:xfrm>
          <a:prstGeom prst="rect">
            <a:avLst/>
          </a:prstGeom>
        </p:spPr>
        <p:txBody>
          <a:bodyPr anchor="t" rtlCol="false" tIns="0" lIns="0" bIns="0" rIns="0">
            <a:spAutoFit/>
          </a:bodyPr>
          <a:lstStyle/>
          <a:p>
            <a:pPr algn="just">
              <a:lnSpc>
                <a:spcPts val="4490"/>
              </a:lnSpc>
            </a:pPr>
            <a:r>
              <a:rPr lang="en-US" sz="3207">
                <a:solidFill>
                  <a:srgbClr val="090147"/>
                </a:solidFill>
                <a:latin typeface="Canva Sans"/>
                <a:ea typeface="Canva Sans"/>
                <a:cs typeface="Canva Sans"/>
                <a:sym typeface="Canva Sans"/>
              </a:rPr>
              <a:t>Bộ dữ liệu </a:t>
            </a:r>
            <a:r>
              <a:rPr lang="en-US" sz="3207">
                <a:solidFill>
                  <a:srgbClr val="090147"/>
                </a:solidFill>
                <a:latin typeface="Canva Sans"/>
                <a:ea typeface="Canva Sans"/>
                <a:cs typeface="Canva Sans"/>
                <a:sym typeface="Canva Sans"/>
              </a:rPr>
              <a:t>Diabetes (Pima Indians Diabetes Database) gồm 768 dòng × 9 cột, trong đó có 8 biến đầu vào (Pregnancies,Glucose, BloodPressure, SkinThickness,Insulin,BMI,DiabetesPedigreeFunction, Age) và 1 biến mục tiêu là Outcome</a:t>
            </a:r>
            <a:r>
              <a:rPr lang="en-US" sz="3207">
                <a:solidFill>
                  <a:srgbClr val="090147"/>
                </a:solidFill>
                <a:latin typeface="Canva Sans"/>
                <a:ea typeface="Canva Sans"/>
                <a:cs typeface="Canva Sans"/>
                <a:sym typeface="Canva Sans"/>
              </a:rPr>
              <a:t> (0: không mắc tiểu đường, 1: mắc tiểu đường)</a:t>
            </a:r>
            <a:r>
              <a:rPr lang="en-US" sz="3207" b="true">
                <a:solidFill>
                  <a:srgbClr val="090147"/>
                </a:solidFill>
                <a:latin typeface="Canva Sans Bold"/>
                <a:ea typeface="Canva Sans Bold"/>
                <a:cs typeface="Canva Sans Bold"/>
                <a:sym typeface="Canva Sans Bold"/>
              </a:rPr>
              <a:t>.</a:t>
            </a:r>
          </a:p>
        </p:txBody>
      </p:sp>
      <p:sp>
        <p:nvSpPr>
          <p:cNvPr name="TextBox 9" id="9"/>
          <p:cNvSpPr txBox="true"/>
          <p:nvPr/>
        </p:nvSpPr>
        <p:spPr>
          <a:xfrm rot="0">
            <a:off x="17126991" y="9182981"/>
            <a:ext cx="274305" cy="663844"/>
          </a:xfrm>
          <a:prstGeom prst="rect">
            <a:avLst/>
          </a:prstGeom>
        </p:spPr>
        <p:txBody>
          <a:bodyPr anchor="t" rtlCol="false" tIns="0" lIns="0" bIns="0" rIns="0" wrap="none">
            <a:spAutoFit/>
          </a:bodyPr>
          <a:lstStyle/>
          <a:p>
            <a:pPr algn="ctr">
              <a:lnSpc>
                <a:spcPts val="5408"/>
              </a:lnSpc>
              <a:spcBef>
                <a:spcPct val="0"/>
              </a:spcBef>
            </a:pPr>
            <a:r>
              <a:rPr lang="en-US" sz="3862">
                <a:solidFill>
                  <a:srgbClr val="090147"/>
                </a:solidFill>
                <a:latin typeface="Noto Serif Display"/>
                <a:ea typeface="Noto Serif Display"/>
                <a:cs typeface="Noto Serif Display"/>
                <a:sym typeface="Noto Serif Display"/>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2078885" y="-1028700"/>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34015" y="7458821"/>
            <a:ext cx="5924025" cy="4546689"/>
          </a:xfrm>
          <a:custGeom>
            <a:avLst/>
            <a:gdLst/>
            <a:ahLst/>
            <a:cxnLst/>
            <a:rect r="r" b="b" t="t" l="l"/>
            <a:pathLst>
              <a:path h="4546689" w="5924025">
                <a:moveTo>
                  <a:pt x="0" y="0"/>
                </a:moveTo>
                <a:lnTo>
                  <a:pt x="5924025" y="0"/>
                </a:lnTo>
                <a:lnTo>
                  <a:pt x="5924025" y="4546690"/>
                </a:lnTo>
                <a:lnTo>
                  <a:pt x="0" y="4546690"/>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8417774" y="2599106"/>
            <a:ext cx="10032482" cy="6363614"/>
          </a:xfrm>
          <a:custGeom>
            <a:avLst/>
            <a:gdLst/>
            <a:ahLst/>
            <a:cxnLst/>
            <a:rect r="r" b="b" t="t" l="l"/>
            <a:pathLst>
              <a:path h="6363614" w="10032482">
                <a:moveTo>
                  <a:pt x="0" y="0"/>
                </a:moveTo>
                <a:lnTo>
                  <a:pt x="10032482" y="0"/>
                </a:lnTo>
                <a:lnTo>
                  <a:pt x="10032482" y="6363613"/>
                </a:lnTo>
                <a:lnTo>
                  <a:pt x="0" y="6363613"/>
                </a:lnTo>
                <a:lnTo>
                  <a:pt x="0" y="0"/>
                </a:lnTo>
                <a:close/>
              </a:path>
            </a:pathLst>
          </a:custGeom>
          <a:blipFill>
            <a:blip r:embed="rId7"/>
            <a:stretch>
              <a:fillRect l="0" t="0" r="0" b="-3148"/>
            </a:stretch>
          </a:blipFill>
        </p:spPr>
      </p:sp>
      <p:sp>
        <p:nvSpPr>
          <p:cNvPr name="TextBox 6" id="6"/>
          <p:cNvSpPr txBox="true"/>
          <p:nvPr/>
        </p:nvSpPr>
        <p:spPr>
          <a:xfrm rot="0">
            <a:off x="3567350" y="652215"/>
            <a:ext cx="10232515" cy="878561"/>
          </a:xfrm>
          <a:prstGeom prst="rect">
            <a:avLst/>
          </a:prstGeom>
        </p:spPr>
        <p:txBody>
          <a:bodyPr anchor="t" rtlCol="false" tIns="0" lIns="0" bIns="0" rIns="0">
            <a:spAutoFit/>
          </a:bodyPr>
          <a:lstStyle/>
          <a:p>
            <a:pPr algn="ctr">
              <a:lnSpc>
                <a:spcPts val="5768"/>
              </a:lnSpc>
            </a:pPr>
            <a:r>
              <a:rPr lang="en-US" sz="5946">
                <a:solidFill>
                  <a:srgbClr val="090147"/>
                </a:solidFill>
                <a:latin typeface="Bungee"/>
                <a:ea typeface="Bungee"/>
                <a:cs typeface="Bungee"/>
                <a:sym typeface="Bungee"/>
              </a:rPr>
              <a:t>Thống kê mô tả cơ bản</a:t>
            </a:r>
          </a:p>
        </p:txBody>
      </p:sp>
      <p:sp>
        <p:nvSpPr>
          <p:cNvPr name="TextBox 7" id="7"/>
          <p:cNvSpPr txBox="true"/>
          <p:nvPr/>
        </p:nvSpPr>
        <p:spPr>
          <a:xfrm rot="0">
            <a:off x="482822" y="2160008"/>
            <a:ext cx="7465962" cy="7834363"/>
          </a:xfrm>
          <a:prstGeom prst="rect">
            <a:avLst/>
          </a:prstGeom>
        </p:spPr>
        <p:txBody>
          <a:bodyPr anchor="t" rtlCol="false" tIns="0" lIns="0" bIns="0" rIns="0">
            <a:spAutoFit/>
          </a:bodyPr>
          <a:lstStyle/>
          <a:p>
            <a:pPr algn="just">
              <a:lnSpc>
                <a:spcPts val="4490"/>
              </a:lnSpc>
            </a:pPr>
            <a:r>
              <a:rPr lang="en-US" sz="3207">
                <a:solidFill>
                  <a:srgbClr val="090147"/>
                </a:solidFill>
                <a:latin typeface="Canva Sans"/>
                <a:ea typeface="Canva Sans"/>
                <a:cs typeface="Canva Sans"/>
                <a:sym typeface="Canva Sans"/>
              </a:rPr>
              <a:t>Trong quá trình làm sạch, kiểm tra dữ liệu cho thấy:</a:t>
            </a:r>
          </a:p>
          <a:p>
            <a:pPr algn="just">
              <a:lnSpc>
                <a:spcPts val="4490"/>
              </a:lnSpc>
            </a:pPr>
            <a:r>
              <a:rPr lang="en-US" sz="3207">
                <a:solidFill>
                  <a:srgbClr val="090147"/>
                </a:solidFill>
                <a:latin typeface="Canva Sans"/>
                <a:ea typeface="Canva Sans"/>
                <a:cs typeface="Canva Sans"/>
                <a:sym typeface="Canva Sans"/>
              </a:rPr>
              <a:t>+ Tất cả các cộ</a:t>
            </a:r>
            <a:r>
              <a:rPr lang="en-US" sz="3207">
                <a:solidFill>
                  <a:srgbClr val="090147"/>
                </a:solidFill>
                <a:latin typeface="Canva Sans"/>
                <a:ea typeface="Canva Sans"/>
                <a:cs typeface="Canva Sans"/>
                <a:sym typeface="Canva Sans"/>
              </a:rPr>
              <a:t>t đều ở dạng số (int hoặc float), không có biến dạng text hoặc ngày tháng.</a:t>
            </a:r>
          </a:p>
          <a:p>
            <a:pPr algn="just">
              <a:lnSpc>
                <a:spcPts val="4490"/>
              </a:lnSpc>
            </a:pPr>
            <a:r>
              <a:rPr lang="en-US" sz="3207">
                <a:solidFill>
                  <a:srgbClr val="090147"/>
                </a:solidFill>
                <a:latin typeface="Canva Sans"/>
                <a:ea typeface="Canva Sans"/>
                <a:cs typeface="Canva Sans"/>
                <a:sym typeface="Canva Sans"/>
              </a:rPr>
              <a:t>+ không phát hiện dòng dữ liệu trùng lặp.</a:t>
            </a:r>
          </a:p>
          <a:p>
            <a:pPr algn="just">
              <a:lnSpc>
                <a:spcPts val="4490"/>
              </a:lnSpc>
            </a:pPr>
            <a:r>
              <a:rPr lang="en-US" sz="3207">
                <a:solidFill>
                  <a:srgbClr val="090147"/>
                </a:solidFill>
                <a:latin typeface="Canva Sans"/>
                <a:ea typeface="Canva Sans"/>
                <a:cs typeface="Canva Sans"/>
                <a:sym typeface="Canva Sans"/>
              </a:rPr>
              <a:t>+ Không có giá trị thiếu (NaN). </a:t>
            </a:r>
          </a:p>
          <a:p>
            <a:pPr algn="just">
              <a:lnSpc>
                <a:spcPts val="4490"/>
              </a:lnSpc>
            </a:pPr>
            <a:r>
              <a:rPr lang="en-US" sz="3207">
                <a:solidFill>
                  <a:srgbClr val="090147"/>
                </a:solidFill>
                <a:latin typeface="Canva Sans"/>
                <a:ea typeface="Canva Sans"/>
                <a:cs typeface="Canva Sans"/>
                <a:sym typeface="Canva Sans"/>
              </a:rPr>
              <a:t>Tuy nhiên, xuất hiện nhiều giá trị 0 ở các cột y tế quan trọng: Glucose, BloodPressure, SkinThickness, Insulin, BMI. Về mặt thực tế, đây là các chỉ</a:t>
            </a:r>
            <a:r>
              <a:rPr lang="en-US" sz="3207">
                <a:solidFill>
                  <a:srgbClr val="090147"/>
                </a:solidFill>
                <a:latin typeface="Canva Sans"/>
                <a:ea typeface="Canva Sans"/>
                <a:cs typeface="Canva Sans"/>
                <a:sym typeface="Canva Sans"/>
              </a:rPr>
              <a:t> số không thể bằng 0, do đó được coi là giá trị không hợp lệ và cần xử lý</a:t>
            </a:r>
            <a:r>
              <a:rPr lang="en-US" sz="3207">
                <a:solidFill>
                  <a:srgbClr val="090147"/>
                </a:solidFill>
                <a:latin typeface="Canva Sans"/>
                <a:ea typeface="Canva Sans"/>
                <a:cs typeface="Canva Sans"/>
                <a:sym typeface="Canva Sans"/>
              </a:rPr>
              <a:t>.</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EF6F3"/>
        </a:solidFill>
      </p:bgPr>
    </p:bg>
    <p:spTree>
      <p:nvGrpSpPr>
        <p:cNvPr id="1" name=""/>
        <p:cNvGrpSpPr/>
        <p:nvPr/>
      </p:nvGrpSpPr>
      <p:grpSpPr>
        <a:xfrm>
          <a:off x="0" y="0"/>
          <a:ext cx="0" cy="0"/>
          <a:chOff x="0" y="0"/>
          <a:chExt cx="0" cy="0"/>
        </a:xfrm>
      </p:grpSpPr>
      <p:sp>
        <p:nvSpPr>
          <p:cNvPr name="Freeform 2" id="2"/>
          <p:cNvSpPr/>
          <p:nvPr/>
        </p:nvSpPr>
        <p:spPr>
          <a:xfrm flipH="false" flipV="false" rot="0">
            <a:off x="-3624350" y="-1715573"/>
            <a:ext cx="4062430" cy="4114800"/>
          </a:xfrm>
          <a:custGeom>
            <a:avLst/>
            <a:gdLst/>
            <a:ahLst/>
            <a:cxnLst/>
            <a:rect r="r" b="b" t="t" l="l"/>
            <a:pathLst>
              <a:path h="4114800" w="406243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38080" y="6653874"/>
            <a:ext cx="5924025" cy="4546689"/>
          </a:xfrm>
          <a:custGeom>
            <a:avLst/>
            <a:gdLst/>
            <a:ahLst/>
            <a:cxnLst/>
            <a:rect r="r" b="b" t="t" l="l"/>
            <a:pathLst>
              <a:path h="4546689" w="5924025">
                <a:moveTo>
                  <a:pt x="0" y="0"/>
                </a:moveTo>
                <a:lnTo>
                  <a:pt x="5924025" y="0"/>
                </a:lnTo>
                <a:lnTo>
                  <a:pt x="5924025" y="4546689"/>
                </a:lnTo>
                <a:lnTo>
                  <a:pt x="0" y="4546689"/>
                </a:lnTo>
                <a:lnTo>
                  <a:pt x="0" y="0"/>
                </a:lnTo>
                <a:close/>
              </a:path>
            </a:pathLst>
          </a:custGeom>
          <a:blipFill>
            <a:blip r:embed="rId4"/>
            <a:stretch>
              <a:fillRect l="0" t="0" r="0" b="0"/>
            </a:stretch>
          </a:blipFill>
        </p:spPr>
      </p:sp>
      <p:sp>
        <p:nvSpPr>
          <p:cNvPr name="Freeform 4" id="4"/>
          <p:cNvSpPr/>
          <p:nvPr/>
        </p:nvSpPr>
        <p:spPr>
          <a:xfrm flipH="false" flipV="false" rot="0">
            <a:off x="15383669" y="-526624"/>
            <a:ext cx="3486358" cy="4114800"/>
          </a:xfrm>
          <a:custGeom>
            <a:avLst/>
            <a:gdLst/>
            <a:ahLst/>
            <a:cxnLst/>
            <a:rect r="r" b="b" t="t" l="l"/>
            <a:pathLst>
              <a:path h="4114800" w="3486358">
                <a:moveTo>
                  <a:pt x="0" y="0"/>
                </a:moveTo>
                <a:lnTo>
                  <a:pt x="3486358" y="0"/>
                </a:lnTo>
                <a:lnTo>
                  <a:pt x="348635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690252" y="6105525"/>
            <a:ext cx="11597748" cy="3152775"/>
          </a:xfrm>
          <a:custGeom>
            <a:avLst/>
            <a:gdLst/>
            <a:ahLst/>
            <a:cxnLst/>
            <a:rect r="r" b="b" t="t" l="l"/>
            <a:pathLst>
              <a:path h="3152775" w="11597748">
                <a:moveTo>
                  <a:pt x="0" y="0"/>
                </a:moveTo>
                <a:lnTo>
                  <a:pt x="11597748" y="0"/>
                </a:lnTo>
                <a:lnTo>
                  <a:pt x="11597748" y="3152775"/>
                </a:lnTo>
                <a:lnTo>
                  <a:pt x="0" y="3152775"/>
                </a:lnTo>
                <a:lnTo>
                  <a:pt x="0" y="0"/>
                </a:lnTo>
                <a:close/>
              </a:path>
            </a:pathLst>
          </a:custGeom>
          <a:blipFill>
            <a:blip r:embed="rId7"/>
            <a:stretch>
              <a:fillRect l="-3072" t="0" r="-5665" b="0"/>
            </a:stretch>
          </a:blipFill>
        </p:spPr>
      </p:sp>
      <p:sp>
        <p:nvSpPr>
          <p:cNvPr name="TextBox 6" id="6"/>
          <p:cNvSpPr txBox="true"/>
          <p:nvPr/>
        </p:nvSpPr>
        <p:spPr>
          <a:xfrm rot="0">
            <a:off x="4570506" y="351352"/>
            <a:ext cx="9612789" cy="1051183"/>
          </a:xfrm>
          <a:prstGeom prst="rect">
            <a:avLst/>
          </a:prstGeom>
        </p:spPr>
        <p:txBody>
          <a:bodyPr anchor="t" rtlCol="false" tIns="0" lIns="0" bIns="0" rIns="0">
            <a:spAutoFit/>
          </a:bodyPr>
          <a:lstStyle/>
          <a:p>
            <a:pPr algn="ctr">
              <a:lnSpc>
                <a:spcPts val="3773"/>
              </a:lnSpc>
            </a:pPr>
            <a:r>
              <a:rPr lang="en-US" sz="3890">
                <a:solidFill>
                  <a:srgbClr val="090147"/>
                </a:solidFill>
                <a:latin typeface="Bungee"/>
                <a:ea typeface="Bungee"/>
                <a:cs typeface="Bungee"/>
                <a:sym typeface="Bungee"/>
              </a:rPr>
              <a:t>Xử lý dữ liệu không hợp lệ (thay thế giá trị 0 bằng trung vị)</a:t>
            </a:r>
          </a:p>
        </p:txBody>
      </p:sp>
      <p:sp>
        <p:nvSpPr>
          <p:cNvPr name="TextBox 7" id="7"/>
          <p:cNvSpPr txBox="true"/>
          <p:nvPr/>
        </p:nvSpPr>
        <p:spPr>
          <a:xfrm rot="0">
            <a:off x="654540" y="1473626"/>
            <a:ext cx="7465962" cy="5589023"/>
          </a:xfrm>
          <a:prstGeom prst="rect">
            <a:avLst/>
          </a:prstGeom>
        </p:spPr>
        <p:txBody>
          <a:bodyPr anchor="t" rtlCol="false" tIns="0" lIns="0" bIns="0" rIns="0">
            <a:spAutoFit/>
          </a:bodyPr>
          <a:lstStyle/>
          <a:p>
            <a:pPr algn="just">
              <a:lnSpc>
                <a:spcPts val="4490"/>
              </a:lnSpc>
            </a:pPr>
            <a:r>
              <a:rPr lang="en-US" sz="3207">
                <a:solidFill>
                  <a:srgbClr val="090147"/>
                </a:solidFill>
                <a:latin typeface="Canva Sans"/>
                <a:ea typeface="Canva Sans"/>
                <a:cs typeface="Canva Sans"/>
                <a:sym typeface="Canva Sans"/>
              </a:rPr>
              <a:t>Trong quá trình kiểm tra, phát hiện:</a:t>
            </a:r>
          </a:p>
          <a:p>
            <a:pPr algn="just">
              <a:lnSpc>
                <a:spcPts val="4490"/>
              </a:lnSpc>
            </a:pPr>
            <a:r>
              <a:rPr lang="en-US" sz="3207">
                <a:solidFill>
                  <a:srgbClr val="090147"/>
                </a:solidFill>
                <a:latin typeface="Canva Sans"/>
                <a:ea typeface="Canva Sans"/>
                <a:cs typeface="Canva Sans"/>
                <a:sym typeface="Canva Sans"/>
              </a:rPr>
              <a:t>+ Glucose có</a:t>
            </a:r>
            <a:r>
              <a:rPr lang="en-US" sz="3207">
                <a:solidFill>
                  <a:srgbClr val="090147"/>
                </a:solidFill>
                <a:latin typeface="Canva Sans"/>
                <a:ea typeface="Canva Sans"/>
                <a:cs typeface="Canva Sans"/>
                <a:sym typeface="Canva Sans"/>
              </a:rPr>
              <a:t> nhiều giá trị bằng 0 → không hợp lý (người khỏe mạnh hay bệnh nhân đều có lượng glucose khác 0).</a:t>
            </a:r>
          </a:p>
          <a:p>
            <a:pPr algn="just">
              <a:lnSpc>
                <a:spcPts val="4490"/>
              </a:lnSpc>
            </a:pPr>
            <a:r>
              <a:rPr lang="en-US" sz="3207">
                <a:solidFill>
                  <a:srgbClr val="090147"/>
                </a:solidFill>
                <a:latin typeface="Canva Sans"/>
                <a:ea typeface="Canva Sans"/>
                <a:cs typeface="Canva Sans"/>
                <a:sym typeface="Canva Sans"/>
              </a:rPr>
              <a:t>+ BloodPress</a:t>
            </a:r>
            <a:r>
              <a:rPr lang="en-US" sz="3207">
                <a:solidFill>
                  <a:srgbClr val="090147"/>
                </a:solidFill>
                <a:latin typeface="Canva Sans"/>
                <a:ea typeface="Canva Sans"/>
                <a:cs typeface="Canva Sans"/>
                <a:sym typeface="Canva Sans"/>
              </a:rPr>
              <a:t>ure bằng 0 → không hợp lý (không thể có huyết áp bằng 0).</a:t>
            </a:r>
          </a:p>
          <a:p>
            <a:pPr algn="just">
              <a:lnSpc>
                <a:spcPts val="4490"/>
              </a:lnSpc>
            </a:pPr>
            <a:r>
              <a:rPr lang="en-US" sz="3207">
                <a:solidFill>
                  <a:srgbClr val="090147"/>
                </a:solidFill>
                <a:latin typeface="Canva Sans"/>
                <a:ea typeface="Canva Sans"/>
                <a:cs typeface="Canva Sans"/>
                <a:sym typeface="Canva Sans"/>
              </a:rPr>
              <a:t>+ SkinThickness, Insulin, BMI cũ</a:t>
            </a:r>
            <a:r>
              <a:rPr lang="en-US" sz="3207">
                <a:solidFill>
                  <a:srgbClr val="090147"/>
                </a:solidFill>
                <a:latin typeface="Canva Sans"/>
                <a:ea typeface="Canva Sans"/>
                <a:cs typeface="Canva Sans"/>
                <a:sym typeface="Canva Sans"/>
              </a:rPr>
              <a:t>ng có nhiều giá trị 0 → bất thường</a:t>
            </a:r>
            <a:r>
              <a:rPr lang="en-US" sz="3207">
                <a:solidFill>
                  <a:srgbClr val="090147"/>
                </a:solidFill>
                <a:latin typeface="Canva Sans"/>
                <a:ea typeface="Canva Sans"/>
                <a:cs typeface="Canva Sans"/>
                <a:sym typeface="Canva Sans"/>
              </a:rPr>
              <a:t>.</a:t>
            </a:r>
          </a:p>
          <a:p>
            <a:pPr algn="just">
              <a:lnSpc>
                <a:spcPts val="4490"/>
              </a:lnSpc>
            </a:pPr>
          </a:p>
        </p:txBody>
      </p:sp>
      <p:sp>
        <p:nvSpPr>
          <p:cNvPr name="TextBox 8" id="8"/>
          <p:cNvSpPr txBox="true"/>
          <p:nvPr/>
        </p:nvSpPr>
        <p:spPr>
          <a:xfrm rot="0">
            <a:off x="9144000" y="1799817"/>
            <a:ext cx="7465962" cy="3343683"/>
          </a:xfrm>
          <a:prstGeom prst="rect">
            <a:avLst/>
          </a:prstGeom>
        </p:spPr>
        <p:txBody>
          <a:bodyPr anchor="t" rtlCol="false" tIns="0" lIns="0" bIns="0" rIns="0">
            <a:spAutoFit/>
          </a:bodyPr>
          <a:lstStyle/>
          <a:p>
            <a:pPr algn="just">
              <a:lnSpc>
                <a:spcPts val="4490"/>
              </a:lnSpc>
            </a:pPr>
            <a:r>
              <a:rPr lang="en-US" sz="3207">
                <a:solidFill>
                  <a:srgbClr val="090147"/>
                </a:solidFill>
                <a:latin typeface="Canva Sans"/>
                <a:ea typeface="Canva Sans"/>
                <a:cs typeface="Canva Sans"/>
                <a:sym typeface="Canva Sans"/>
              </a:rPr>
              <a:t>Để khắc phục, toàn bộ các</a:t>
            </a:r>
            <a:r>
              <a:rPr lang="en-US" sz="3207">
                <a:solidFill>
                  <a:srgbClr val="090147"/>
                </a:solidFill>
                <a:latin typeface="Canva Sans"/>
                <a:ea typeface="Canva Sans"/>
                <a:cs typeface="Canva Sans"/>
                <a:sym typeface="Canva Sans"/>
              </a:rPr>
              <a:t> giá trị 0 trong các cột này được thay thế bằng giá trị trung vị (median).</a:t>
            </a:r>
            <a:r>
              <a:rPr lang="en-US" sz="3207">
                <a:solidFill>
                  <a:srgbClr val="090147"/>
                </a:solidFill>
                <a:latin typeface="Canva Sans"/>
                <a:ea typeface="Canva Sans"/>
                <a:cs typeface="Canva Sans"/>
                <a:sym typeface="Canva Sans"/>
              </a:rPr>
              <a:t> M</a:t>
            </a:r>
            <a:r>
              <a:rPr lang="en-US" sz="3207">
                <a:solidFill>
                  <a:srgbClr val="090147"/>
                </a:solidFill>
                <a:latin typeface="Canva Sans"/>
                <a:ea typeface="Canva Sans"/>
                <a:cs typeface="Canva Sans"/>
                <a:sym typeface="Canva Sans"/>
              </a:rPr>
              <a:t>edian được chọn thay vì mean vì ít bị ảnh hưởng bởi ngoại lệ, đặc biệt là biến Insulin vố</a:t>
            </a:r>
            <a:r>
              <a:rPr lang="en-US" sz="3207">
                <a:solidFill>
                  <a:srgbClr val="090147"/>
                </a:solidFill>
                <a:latin typeface="Canva Sans"/>
                <a:ea typeface="Canva Sans"/>
                <a:cs typeface="Canva Sans"/>
                <a:sym typeface="Canva Sans"/>
              </a:rPr>
              <a:t>n có nhiều giá trị cực lớn (&gt; 600)</a:t>
            </a:r>
            <a:r>
              <a:rPr lang="en-US" sz="3207">
                <a:solidFill>
                  <a:srgbClr val="090147"/>
                </a:solidFill>
                <a:latin typeface="Canva Sans"/>
                <a:ea typeface="Canva Sans"/>
                <a:cs typeface="Canva Sans"/>
                <a:sym typeface="Canva Sans"/>
              </a:rPr>
              <a:t>.</a:t>
            </a:r>
          </a:p>
        </p:txBody>
      </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090147"/>
                </a:solidFill>
                <a:latin typeface="Noto Serif Display"/>
                <a:ea typeface="Noto Serif Display"/>
                <a:cs typeface="Noto Serif Display"/>
                <a:sym typeface="Noto Serif Display"/>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DAG0ypPgCN4</dc:identifier>
  <dcterms:modified xsi:type="dcterms:W3CDTF">2011-08-01T06:04:30Z</dcterms:modified>
  <cp:revision>1</cp:revision>
  <dc:title>Bài tập lớn 1</dc:title>
</cp:coreProperties>
</file>